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0" r:id="rId2"/>
    <p:sldId id="266" r:id="rId3"/>
    <p:sldId id="263" r:id="rId4"/>
    <p:sldId id="259" r:id="rId5"/>
    <p:sldId id="261" r:id="rId6"/>
    <p:sldId id="262" r:id="rId7"/>
    <p:sldId id="264" r:id="rId8"/>
  </p:sldIdLst>
  <p:sldSz cx="9144000" cy="6858000" type="screen4x3"/>
  <p:notesSz cx="6883400" cy="9906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0832" autoAdjust="0"/>
  </p:normalViewPr>
  <p:slideViewPr>
    <p:cSldViewPr>
      <p:cViewPr varScale="1">
        <p:scale>
          <a:sx n="52" d="100"/>
          <a:sy n="52" d="100"/>
        </p:scale>
        <p:origin x="-2728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807" cy="495300"/>
          </a:xfrm>
          <a:prstGeom prst="rect">
            <a:avLst/>
          </a:prstGeom>
        </p:spPr>
        <p:txBody>
          <a:bodyPr vert="horz" lIns="95939" tIns="47969" rIns="95939" bIns="47969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99000" y="0"/>
            <a:ext cx="2982807" cy="495300"/>
          </a:xfrm>
          <a:prstGeom prst="rect">
            <a:avLst/>
          </a:prstGeom>
        </p:spPr>
        <p:txBody>
          <a:bodyPr vert="horz" lIns="95939" tIns="47969" rIns="95939" bIns="47969" rtlCol="0"/>
          <a:lstStyle>
            <a:lvl1pPr algn="r">
              <a:defRPr sz="1300"/>
            </a:lvl1pPr>
          </a:lstStyle>
          <a:p>
            <a:fld id="{3500F627-EE7D-4C98-8E56-AEAB2589A460}" type="datetimeFigureOut">
              <a:rPr lang="de-DE" smtClean="0"/>
              <a:t>04.06.13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6520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939" tIns="47969" rIns="95939" bIns="47969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8340" y="4705350"/>
            <a:ext cx="5506720" cy="4457700"/>
          </a:xfrm>
          <a:prstGeom prst="rect">
            <a:avLst/>
          </a:prstGeom>
        </p:spPr>
        <p:txBody>
          <a:bodyPr vert="horz" lIns="95939" tIns="47969" rIns="95939" bIns="47969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82807" cy="495300"/>
          </a:xfrm>
          <a:prstGeom prst="rect">
            <a:avLst/>
          </a:prstGeom>
        </p:spPr>
        <p:txBody>
          <a:bodyPr vert="horz" lIns="95939" tIns="47969" rIns="95939" bIns="47969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99000" y="9408981"/>
            <a:ext cx="2982807" cy="495300"/>
          </a:xfrm>
          <a:prstGeom prst="rect">
            <a:avLst/>
          </a:prstGeom>
        </p:spPr>
        <p:txBody>
          <a:bodyPr vert="horz" lIns="95939" tIns="47969" rIns="95939" bIns="47969" rtlCol="0" anchor="b"/>
          <a:lstStyle>
            <a:lvl1pPr algn="r">
              <a:defRPr sz="1300"/>
            </a:lvl1pPr>
          </a:lstStyle>
          <a:p>
            <a:fld id="{5515FD71-9E29-4E3B-8FE9-964F14E2211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7183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15FD71-9E29-4E3B-8FE9-964F14E22110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5231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15FD71-9E29-4E3B-8FE9-964F14E22110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52312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15FD71-9E29-4E3B-8FE9-964F14E22110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27993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15FD71-9E29-4E3B-8FE9-964F14E22110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564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15FD71-9E29-4E3B-8FE9-964F14E22110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9182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15FD71-9E29-4E3B-8FE9-964F14E22110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46304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15FD71-9E29-4E3B-8FE9-964F14E22110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9003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E1988-4C04-4FB6-902A-A5D6D2F3E164}" type="datetimeFigureOut">
              <a:rPr lang="de-DE" smtClean="0"/>
              <a:t>04.06.13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BA1D-98A3-4188-944E-C5D2D5DAEB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5886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E1988-4C04-4FB6-902A-A5D6D2F3E164}" type="datetimeFigureOut">
              <a:rPr lang="de-DE" smtClean="0"/>
              <a:t>04.06.13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BA1D-98A3-4188-944E-C5D2D5DAEB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7411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E1988-4C04-4FB6-902A-A5D6D2F3E164}" type="datetimeFigureOut">
              <a:rPr lang="de-DE" smtClean="0"/>
              <a:t>04.06.13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BA1D-98A3-4188-944E-C5D2D5DAEB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30664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cxnSp>
        <p:nvCxnSpPr>
          <p:cNvPr id="9" name="Gerade Verbindung 8"/>
          <p:cNvCxnSpPr/>
          <p:nvPr userDrawn="1"/>
        </p:nvCxnSpPr>
        <p:spPr>
          <a:xfrm>
            <a:off x="0" y="900219"/>
            <a:ext cx="9144000" cy="8501"/>
          </a:xfrm>
          <a:prstGeom prst="line">
            <a:avLst/>
          </a:prstGeom>
          <a:ln w="15875" cap="rnd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/>
          <p:cNvCxnSpPr/>
          <p:nvPr userDrawn="1"/>
        </p:nvCxnSpPr>
        <p:spPr>
          <a:xfrm>
            <a:off x="0" y="6356049"/>
            <a:ext cx="9144000" cy="8501"/>
          </a:xfrm>
          <a:prstGeom prst="line">
            <a:avLst/>
          </a:prstGeom>
          <a:ln w="15875" cap="rnd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3517" y="377500"/>
            <a:ext cx="642939" cy="370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feld 6"/>
          <p:cNvSpPr txBox="1"/>
          <p:nvPr userDrawn="1"/>
        </p:nvSpPr>
        <p:spPr>
          <a:xfrm>
            <a:off x="6156176" y="6453335"/>
            <a:ext cx="2520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aseline="0" dirty="0" smtClean="0">
                <a:solidFill>
                  <a:schemeClr val="bg1">
                    <a:lumMod val="50000"/>
                  </a:schemeClr>
                </a:solidFill>
              </a:rPr>
              <a:t>BGBM - </a:t>
            </a:r>
            <a:r>
              <a:rPr lang="de-DE" sz="1400" baseline="0" dirty="0" err="1" smtClean="0">
                <a:solidFill>
                  <a:schemeClr val="bg1">
                    <a:lumMod val="50000"/>
                  </a:schemeClr>
                </a:solidFill>
              </a:rPr>
              <a:t>Biodiversity</a:t>
            </a:r>
            <a:r>
              <a:rPr lang="de-DE" sz="1400" baseline="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400" baseline="0" dirty="0" err="1" smtClean="0">
                <a:solidFill>
                  <a:schemeClr val="bg1">
                    <a:lumMod val="50000"/>
                  </a:schemeClr>
                </a:solidFill>
              </a:rPr>
              <a:t>Informatics</a:t>
            </a:r>
            <a:endParaRPr lang="de-DE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extfeld 7"/>
          <p:cNvSpPr txBox="1"/>
          <p:nvPr userDrawn="1"/>
        </p:nvSpPr>
        <p:spPr>
          <a:xfrm>
            <a:off x="467544" y="6453336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solidFill>
                  <a:schemeClr val="bg1">
                    <a:lumMod val="50000"/>
                  </a:schemeClr>
                </a:solidFill>
              </a:rPr>
              <a:t>04 June 2013</a:t>
            </a:r>
            <a:endParaRPr lang="de-DE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Picture 4" descr="Y:\BDI\reBiND\Bilder_logos\logos\FU__Bildschirm_Logo_RGB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77500"/>
            <a:ext cx="1360739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845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E1988-4C04-4FB6-902A-A5D6D2F3E164}" type="datetimeFigureOut">
              <a:rPr lang="de-DE" smtClean="0"/>
              <a:t>04.06.13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BA1D-98A3-4188-944E-C5D2D5DAEB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3588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E1988-4C04-4FB6-902A-A5D6D2F3E164}" type="datetimeFigureOut">
              <a:rPr lang="de-DE" smtClean="0"/>
              <a:t>04.06.13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BA1D-98A3-4188-944E-C5D2D5DAEB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0632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E1988-4C04-4FB6-902A-A5D6D2F3E164}" type="datetimeFigureOut">
              <a:rPr lang="de-DE" smtClean="0"/>
              <a:t>04.06.13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BA1D-98A3-4188-944E-C5D2D5DAEB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5213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E1988-4C04-4FB6-902A-A5D6D2F3E164}" type="datetimeFigureOut">
              <a:rPr lang="de-DE" smtClean="0"/>
              <a:t>04.06.13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BA1D-98A3-4188-944E-C5D2D5DAEB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9833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E1988-4C04-4FB6-902A-A5D6D2F3E164}" type="datetimeFigureOut">
              <a:rPr lang="de-DE" smtClean="0"/>
              <a:t>04.06.13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BA1D-98A3-4188-944E-C5D2D5DAEB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4332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E1988-4C04-4FB6-902A-A5D6D2F3E164}" type="datetimeFigureOut">
              <a:rPr lang="de-DE" smtClean="0"/>
              <a:t>04.06.13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BA1D-98A3-4188-944E-C5D2D5DAEB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2482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E1988-4C04-4FB6-902A-A5D6D2F3E164}" type="datetimeFigureOut">
              <a:rPr lang="de-DE" smtClean="0"/>
              <a:t>04.06.13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BA1D-98A3-4188-944E-C5D2D5DAEB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6035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E1988-4C04-4FB6-902A-A5D6D2F3E164}" type="datetimeFigureOut">
              <a:rPr lang="de-DE" smtClean="0"/>
              <a:t>04.06.13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BA1D-98A3-4188-944E-C5D2D5DAEB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8938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E1988-4C04-4FB6-902A-A5D6D2F3E164}" type="datetimeFigureOut">
              <a:rPr lang="de-DE" smtClean="0"/>
              <a:t>04.06.13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DBA1D-98A3-4188-944E-C5D2D5DAEB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6855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Bef>
                <a:spcPct val="50000"/>
              </a:spcBef>
              <a:buNone/>
            </a:pPr>
            <a:r>
              <a:rPr lang="de-DE" sz="4800" dirty="0" err="1">
                <a:latin typeface="Arial" pitchFamily="34" charset="0"/>
                <a:cs typeface="Arial" pitchFamily="34" charset="0"/>
              </a:rPr>
              <a:t>H</a:t>
            </a:r>
            <a:r>
              <a:rPr lang="de-DE" sz="4800" dirty="0" err="1" smtClean="0">
                <a:latin typeface="Arial" pitchFamily="34" charset="0"/>
                <a:cs typeface="Arial" pitchFamily="34" charset="0"/>
              </a:rPr>
              <a:t>ow</a:t>
            </a:r>
            <a:r>
              <a:rPr lang="de-DE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4800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de-DE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4800" dirty="0" err="1">
                <a:latin typeface="Arial" pitchFamily="34" charset="0"/>
                <a:cs typeface="Arial" pitchFamily="34" charset="0"/>
              </a:rPr>
              <a:t>specimen</a:t>
            </a:r>
            <a:r>
              <a:rPr lang="de-DE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4800" dirty="0" err="1">
                <a:latin typeface="Arial" pitchFamily="34" charset="0"/>
                <a:cs typeface="Arial" pitchFamily="34" charset="0"/>
              </a:rPr>
              <a:t>data</a:t>
            </a:r>
            <a:r>
              <a:rPr lang="de-DE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4800" dirty="0" err="1">
                <a:latin typeface="Arial" pitchFamily="34" charset="0"/>
                <a:cs typeface="Arial" pitchFamily="34" charset="0"/>
              </a:rPr>
              <a:t>is</a:t>
            </a:r>
            <a:r>
              <a:rPr lang="de-DE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4800" dirty="0" err="1">
                <a:latin typeface="Arial" pitchFamily="34" charset="0"/>
                <a:cs typeface="Arial" pitchFamily="34" charset="0"/>
              </a:rPr>
              <a:t>organised</a:t>
            </a:r>
            <a:r>
              <a:rPr lang="de-DE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4800" dirty="0" err="1">
                <a:latin typeface="Arial" pitchFamily="34" charset="0"/>
                <a:cs typeface="Arial" pitchFamily="34" charset="0"/>
              </a:rPr>
              <a:t>and</a:t>
            </a:r>
            <a:r>
              <a:rPr lang="de-DE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4800" dirty="0" err="1" smtClean="0">
                <a:latin typeface="Arial" pitchFamily="34" charset="0"/>
                <a:cs typeface="Arial" pitchFamily="34" charset="0"/>
              </a:rPr>
              <a:t>published</a:t>
            </a:r>
            <a:r>
              <a:rPr lang="de-DE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4800" dirty="0" err="1" smtClean="0">
                <a:latin typeface="Arial" pitchFamily="34" charset="0"/>
                <a:cs typeface="Arial" pitchFamily="34" charset="0"/>
              </a:rPr>
              <a:t>at</a:t>
            </a:r>
            <a:r>
              <a:rPr lang="de-DE" sz="4800" dirty="0" smtClean="0">
                <a:latin typeface="Arial" pitchFamily="34" charset="0"/>
                <a:cs typeface="Arial" pitchFamily="34" charset="0"/>
              </a:rPr>
              <a:t> BGBM</a:t>
            </a:r>
            <a:endParaRPr lang="de-DE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67387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MS SQL-Server with MS Access frontend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Specimen data widely in one database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Common backbone for names, collectors, countries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System covers most BGBM specific needs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Data published through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BioCASE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>
                <a:latin typeface="Arial" pitchFamily="34" charset="0"/>
                <a:cs typeface="Arial" pitchFamily="34" charset="0"/>
              </a:rPr>
              <a:t>Provider Software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 to </a:t>
            </a:r>
            <a:r>
              <a:rPr lang="en-GB" sz="2000" dirty="0" err="1">
                <a:latin typeface="Arial" pitchFamily="34" charset="0"/>
                <a:cs typeface="Arial" pitchFamily="34" charset="0"/>
              </a:rPr>
              <a:t>BioCASE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, GBIF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and GPI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Herbarium Images Web site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GB" sz="2400" dirty="0">
              <a:latin typeface="Arial" pitchFamily="34" charset="0"/>
              <a:cs typeface="Arial" pitchFamily="34" charset="0"/>
            </a:endParaRPr>
          </a:p>
          <a:p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BGBM </a:t>
            </a:r>
            <a:r>
              <a:rPr lang="de-DE" dirty="0" err="1" smtClean="0"/>
              <a:t>herbarium</a:t>
            </a:r>
            <a:r>
              <a:rPr lang="de-DE" dirty="0" smtClean="0"/>
              <a:t> database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19116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BUT: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No open source software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No web frontend for data editing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No use or provision of web services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2400" dirty="0">
                <a:latin typeface="Arial" pitchFamily="34" charset="0"/>
                <a:cs typeface="Arial" pitchFamily="34" charset="0"/>
              </a:rPr>
              <a:t>L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imited collaboration opportunities (because of BGBM customisation)</a:t>
            </a:r>
          </a:p>
          <a:p>
            <a:pPr marL="0" indent="0">
              <a:spcBef>
                <a:spcPct val="50000"/>
              </a:spcBef>
              <a:buNone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marL="0" indent="0"/>
            <a:r>
              <a:rPr lang="en-GB" sz="2400" b="1" dirty="0" smtClean="0">
                <a:solidFill>
                  <a:srgbClr val="00245B"/>
                </a:solidFill>
                <a:latin typeface="Arial" pitchFamily="34" charset="0"/>
                <a:cs typeface="Arial" pitchFamily="34" charset="0"/>
              </a:rPr>
              <a:t>420.000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digitised (label data)</a:t>
            </a:r>
            <a:endParaRPr lang="en-GB" sz="2400" b="1" dirty="0" smtClean="0">
              <a:solidFill>
                <a:srgbClr val="00245B"/>
              </a:solidFill>
              <a:latin typeface="Arial" pitchFamily="34" charset="0"/>
              <a:cs typeface="Arial" pitchFamily="34" charset="0"/>
            </a:endParaRPr>
          </a:p>
          <a:p>
            <a:pPr marL="0" indent="0"/>
            <a:r>
              <a:rPr lang="en-GB" sz="2400" b="1" dirty="0" smtClean="0">
                <a:solidFill>
                  <a:srgbClr val="00245B"/>
                </a:solidFill>
                <a:latin typeface="Arial" pitchFamily="34" charset="0"/>
                <a:cs typeface="Arial" pitchFamily="34" charset="0"/>
              </a:rPr>
              <a:t>178.000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digital images</a:t>
            </a:r>
          </a:p>
          <a:p>
            <a:endParaRPr lang="en-GB" dirty="0"/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BGBM herbarium database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8680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e-DE" sz="1900" dirty="0" smtClean="0"/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BGBM decided to use Jacq as the new specimen collection database software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Jacq development started by Heimo Rainer in Vienna (under the name “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v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irtual herbaria”)</a:t>
            </a:r>
          </a:p>
          <a:p>
            <a:r>
              <a:rPr lang="en-GB" sz="2400" dirty="0">
                <a:latin typeface="Arial" pitchFamily="34" charset="0"/>
                <a:cs typeface="Arial" pitchFamily="34" charset="0"/>
              </a:rPr>
              <a:t>Open source software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Role based access system for different kind of tasks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Simple easy to use task oriented web frontend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Institutions without own IT-infrastructure can simply join the network</a:t>
            </a:r>
          </a:p>
          <a:p>
            <a:endParaRPr lang="de-DE" dirty="0" smtClean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Migration </a:t>
            </a:r>
            <a:r>
              <a:rPr lang="de-DE" dirty="0" err="1" smtClean="0"/>
              <a:t>to</a:t>
            </a:r>
            <a:r>
              <a:rPr lang="de-DE" dirty="0" smtClean="0"/>
              <a:t> Jacq</a:t>
            </a:r>
          </a:p>
        </p:txBody>
      </p:sp>
    </p:spTree>
    <p:extLst>
      <p:ext uri="{BB962C8B-B14F-4D97-AF65-F5344CB8AC3E}">
        <p14:creationId xmlns:p14="http://schemas.microsoft.com/office/powerpoint/2010/main" val="380446251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Currently, about 15 </a:t>
            </a:r>
            <a:r>
              <a:rPr lang="en-GB" sz="2400" dirty="0" smtClean="0">
                <a:latin typeface="Arial"/>
                <a:cs typeface="Arial"/>
              </a:rPr>
              <a:t>institutions </a:t>
            </a:r>
            <a:r>
              <a:rPr lang="en-GB" sz="2400" dirty="0">
                <a:latin typeface="Arial"/>
                <a:cs typeface="Arial"/>
              </a:rPr>
              <a:t>from Europe and Latin</a:t>
            </a:r>
            <a:r>
              <a:rPr lang="en-GB" sz="2400">
                <a:latin typeface="Arial"/>
                <a:cs typeface="Arial"/>
              </a:rPr>
              <a:t>-</a:t>
            </a:r>
            <a:r>
              <a:rPr lang="en-GB" sz="2400" smtClean="0">
                <a:latin typeface="Arial"/>
                <a:cs typeface="Arial"/>
              </a:rPr>
              <a:t>America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using the system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One central name backbone with only validated entries with nomenclatural references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Data entry supported by different lookup web services (e.g. HUH, IPNI)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Specimen data are shared across partners</a:t>
            </a:r>
          </a:p>
          <a:p>
            <a:r>
              <a:rPr lang="en-GB" sz="2400" dirty="0" err="1" smtClean="0">
                <a:latin typeface="Arial" pitchFamily="34" charset="0"/>
                <a:cs typeface="Arial" pitchFamily="34" charset="0"/>
              </a:rPr>
              <a:t>Djatoka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image server integration</a:t>
            </a:r>
          </a:p>
          <a:p>
            <a:r>
              <a:rPr lang="en-GB" sz="2400" dirty="0" err="1">
                <a:latin typeface="Arial" pitchFamily="34" charset="0"/>
                <a:cs typeface="Arial" pitchFamily="34" charset="0"/>
              </a:rPr>
              <a:t>BioCASE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Provider 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Software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pre-installed =&gt; all partners can publish their data immediately to </a:t>
            </a:r>
            <a:r>
              <a:rPr lang="en-GB" sz="2400" dirty="0" err="1" smtClean="0">
                <a:latin typeface="Arial" pitchFamily="34" charset="0"/>
                <a:cs typeface="Arial" pitchFamily="34" charset="0"/>
              </a:rPr>
              <a:t>BioCASE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, GBIF or GPI</a:t>
            </a:r>
          </a:p>
          <a:p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Migration </a:t>
            </a:r>
            <a:r>
              <a:rPr lang="de-DE" dirty="0" err="1" smtClean="0"/>
              <a:t>to</a:t>
            </a:r>
            <a:r>
              <a:rPr lang="de-DE" dirty="0" smtClean="0"/>
              <a:t> Jacq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2010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Development of the roles and rights system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Development of a new web interface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Integration of additional web services (map services, annotation system)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Implementing a stable identifier system</a:t>
            </a:r>
            <a:endParaRPr lang="de-DE" sz="2400" dirty="0" smtClean="0">
              <a:latin typeface="Arial" pitchFamily="34" charset="0"/>
              <a:cs typeface="Arial" pitchFamily="34" charset="0"/>
            </a:endParaRPr>
          </a:p>
          <a:p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BGBM contributions to Jacq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2731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Do we need common URI-patterns?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Structure and content of (</a:t>
            </a:r>
            <a:r>
              <a:rPr lang="en-GB" sz="2400" dirty="0" err="1" smtClean="0">
                <a:latin typeface="Arial" pitchFamily="34" charset="0"/>
                <a:cs typeface="Arial" pitchFamily="34" charset="0"/>
              </a:rPr>
              <a:t>rdf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) metadata?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Interfaces (harvesting, query)?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Registration of services?</a:t>
            </a:r>
          </a:p>
          <a:p>
            <a:r>
              <a:rPr lang="de-DE" sz="2400" dirty="0" smtClean="0">
                <a:latin typeface="Arial" pitchFamily="34" charset="0"/>
                <a:cs typeface="Arial" pitchFamily="34" charset="0"/>
              </a:rPr>
              <a:t>…</a:t>
            </a:r>
          </a:p>
          <a:p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Issues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5785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288</Words>
  <Application>Microsoft Macintosh PowerPoint</Application>
  <PresentationFormat>Bildschirmpräsentation (4:3)</PresentationFormat>
  <Paragraphs>52</Paragraphs>
  <Slides>7</Slides>
  <Notes>7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Larissa</vt:lpstr>
      <vt:lpstr> </vt:lpstr>
      <vt:lpstr> BGBM herbarium database</vt:lpstr>
      <vt:lpstr> BGBM herbarium database</vt:lpstr>
      <vt:lpstr> Migration to Jacq</vt:lpstr>
      <vt:lpstr> Migration to Jacq</vt:lpstr>
      <vt:lpstr> BGBM contributions to Jacq</vt:lpstr>
      <vt:lpstr> Issues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Roepert, Dominik</dc:creator>
  <cp:lastModifiedBy>Dominik Röpert</cp:lastModifiedBy>
  <cp:revision>40</cp:revision>
  <cp:lastPrinted>2013-06-03T16:44:04Z</cp:lastPrinted>
  <dcterms:created xsi:type="dcterms:W3CDTF">2013-06-03T12:09:52Z</dcterms:created>
  <dcterms:modified xsi:type="dcterms:W3CDTF">2013-06-04T11:22:47Z</dcterms:modified>
</cp:coreProperties>
</file>