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6" r:id="rId2"/>
    <p:sldId id="314" r:id="rId3"/>
    <p:sldId id="306" r:id="rId4"/>
    <p:sldId id="31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7440" autoAdjust="0"/>
  </p:normalViewPr>
  <p:slideViewPr>
    <p:cSldViewPr snapToGrid="0">
      <p:cViewPr varScale="1">
        <p:scale>
          <a:sx n="162" d="100"/>
          <a:sy n="162" d="100"/>
        </p:scale>
        <p:origin x="18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DF912-B1C0-D15F-A052-7ACD983F5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C29DD-BADB-8A3E-4E06-117558F64B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6DA54-7ACF-481D-A948-F6A13E599A79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427B3-F4F5-CE0D-2BF5-BCC4AFFE2F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F5855-947D-E800-5596-DDA85568FB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11D27-DF99-4CD1-BB7A-067A5686E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7603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85F0-D0B7-4FFB-8CF1-800A34FA8D3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4C18-6BF7-448A-BB15-9FD911A49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355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CA2D-24A4-F75C-5E0A-C32968B95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A781-7093-4B95-0E22-0B9106B7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7D4A5-48D0-5292-E33A-589B4D92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ED59C-E669-13C0-04A0-1736810B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8CB9-B3D1-8D92-7CA2-F9ED4A8D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BEA-4B8D-93FF-0C66-022DF9D7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D9DFC-0A10-4610-EA39-1D71F99D7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03615-D644-8C10-4EA0-36EC36F7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84A5-6D97-E33C-E92B-16D8A90A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9D8D9-8103-99AF-A7E9-09CC5D9E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21F5B-C784-A52C-D3E1-9258854C6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98EE-7E6F-B218-96C6-AC275FBF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1BCA-22C9-3BA5-3AD8-CA733FF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C7BA-294F-3416-0A12-1461D06C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4DDEA-EE7C-6069-3CDE-8F92659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9BF3-479E-A966-714F-F86AEB8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1827-F838-1AF2-5715-235361E9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969A-00C3-EBF7-34CC-F7592B16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85C1-9A69-96F0-402C-77EAA9FA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F448-C9AE-6CEE-4B0E-76EF4A7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8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8B33-70D7-A479-BE53-9D60FA4A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2C3A-B5CB-9234-16E5-C912748C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437D-3C5A-93AF-7BB0-5B81F7E6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7A46-D043-2576-66DB-0FBC48B7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F1AE-FDD5-D1B7-9BA9-4C82CC07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7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4E81-A7F2-E3D8-E3D3-6F65B070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E51E-F3D9-3AAA-5ECB-6C28A7F02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2C083-DBC6-66AD-7396-C8C1B5C7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F79F-3A96-BC01-8AA6-7F06A43F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9E438-310F-EFE4-2209-A6699BEE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6AF3A-C03E-593E-A7E4-AEFD63A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BBA-A8C6-6829-7687-38A66DAD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ED508-F1A3-679C-6129-62344599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6C0A3-8B31-6464-6376-CC7F9292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B0D62-AD30-256B-4F1A-957C981FB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5E7A2-ABE7-F237-0A6B-AA79BEB83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4F995-C3BE-907D-EEA1-70302A76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22A94-6E40-E6DF-E898-986635EB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FE912-4DB2-E2CC-4B0C-65D1A156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CA23-173D-D917-A25C-520EDBF0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A50B2-48CA-EFE5-2D51-14E0ED36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4495F-F979-43F1-8338-7F836E8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EA85-5EED-70BC-35F1-B0FE3E3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1AB50-0C8B-CCD5-943D-D5B9F7C0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1840D-855D-1A70-8528-CB1F15C2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FB25-2A1B-13C3-E13A-E46826D8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79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446E-3BFD-5F25-4841-6471EE4E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5B01-1BCE-914D-ECD2-605953D4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A7949-4716-F13B-AF8E-C721FA34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B1143-6039-8C56-7078-540A1DF7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0F25A-C9C0-BD69-894F-2F9B4295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DF5B-B00D-4315-C154-FB245BB9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4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AB16-760F-3D88-24EC-9E44C8BB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DA526-7DD2-EF00-5B84-B86A0FF1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38CDE-26DA-53C7-596A-68002FFC6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17AD2-30AF-051A-DEAC-809BC41A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2E4-BA95-03A9-EF81-87728F24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1622-64A1-249A-2F2A-B4317FEC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0A70D-8C26-8A0E-1775-DD933268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E1AF9-6169-88C9-1FAC-A348A383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5B1E3-E468-3A7F-6171-D51B83F87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0092-1BDA-4945-93F1-6726537A86E8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371C-AFA9-2C6E-7F42-6EB1C5F8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A2F92-98B8-B284-840B-3E1A1D4E3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8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2.jpe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bbc.co.uk/sounds/play/m001l2y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BEB7D4-B825-FA80-26F6-A6A2A82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A7158-7689-EB98-454B-6C458BC62B3D}"/>
              </a:ext>
            </a:extLst>
          </p:cNvPr>
          <p:cNvSpPr txBox="1"/>
          <p:nvPr/>
        </p:nvSpPr>
        <p:spPr>
          <a:xfrm>
            <a:off x="182778" y="1025978"/>
            <a:ext cx="57875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General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Admin for and induction of new staff (Becca Drew, Emma Beckinsale, Rachel Robinson)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Partner meetings have been organised for BFT (June), </a:t>
            </a:r>
            <a:r>
              <a:rPr lang="en-GB" sz="1200" dirty="0" err="1"/>
              <a:t>Plantlife</a:t>
            </a:r>
            <a:r>
              <a:rPr lang="en-GB" sz="1200" dirty="0"/>
              <a:t> (May), </a:t>
            </a:r>
            <a:r>
              <a:rPr lang="en-GB" sz="1200" dirty="0" err="1"/>
              <a:t>Alladale</a:t>
            </a:r>
            <a:r>
              <a:rPr lang="en-GB" sz="1200" dirty="0"/>
              <a:t> (May)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Landowner permissions have been obtained for </a:t>
            </a:r>
            <a:r>
              <a:rPr lang="en-GB" sz="1200" i="1" dirty="0"/>
              <a:t>Saxifraga </a:t>
            </a:r>
            <a:r>
              <a:rPr lang="en-GB" sz="1200" i="1" dirty="0" err="1"/>
              <a:t>hirculus</a:t>
            </a:r>
            <a:r>
              <a:rPr lang="en-GB" sz="1200" i="1" dirty="0"/>
              <a:t> </a:t>
            </a:r>
            <a:r>
              <a:rPr lang="en-GB" sz="1200" dirty="0"/>
              <a:t>rootstock collections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MSB has agreed to send an initial 50 </a:t>
            </a:r>
            <a:r>
              <a:rPr lang="en-GB" sz="1200" i="1" dirty="0"/>
              <a:t>Saxifraga </a:t>
            </a:r>
            <a:r>
              <a:rPr lang="en-GB" sz="1200" i="1" dirty="0" err="1"/>
              <a:t>hirculus</a:t>
            </a:r>
            <a:r>
              <a:rPr lang="en-GB" sz="1200" i="1" dirty="0"/>
              <a:t> </a:t>
            </a:r>
            <a:r>
              <a:rPr lang="en-GB" sz="1200" dirty="0"/>
              <a:t>seed from Caithness to RBGE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NRF partner Thomas MacDonell (</a:t>
            </a:r>
            <a:r>
              <a:rPr lang="en-GB" sz="1200" dirty="0" err="1"/>
              <a:t>Glenfeshie</a:t>
            </a:r>
            <a:r>
              <a:rPr lang="en-GB" sz="1200" dirty="0"/>
              <a:t>) has visited RBGE to discuss project plans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A meeting was held with Ellie Mayhew (NRF Wild </a:t>
            </a:r>
            <a:r>
              <a:rPr lang="en-GB" sz="1200" dirty="0" err="1"/>
              <a:t>Strathfillan</a:t>
            </a:r>
            <a:r>
              <a:rPr lang="en-GB" sz="1200" dirty="0"/>
              <a:t> project) to agree on collaboration on Crab apple collections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First steering meeting has been organised and will be held on 25.05.23</a:t>
            </a:r>
          </a:p>
        </p:txBody>
      </p:sp>
      <p:pic>
        <p:nvPicPr>
          <p:cNvPr id="22" name="Picture 21" descr="A picture containing text, person, sky, posing&#10;&#10;Description automatically generated">
            <a:extLst>
              <a:ext uri="{FF2B5EF4-FFF2-40B4-BE49-F238E27FC236}">
                <a16:creationId xmlns:a16="http://schemas.microsoft.com/office/drawing/2014/main" id="{E0FBBDDC-D4D7-65FA-9882-B1853CBDB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/>
          <a:stretch/>
        </p:blipFill>
        <p:spPr>
          <a:xfrm>
            <a:off x="667020" y="3072717"/>
            <a:ext cx="5428980" cy="26194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B2C49E-890D-2B92-AA9B-1A2F00470BB1}"/>
              </a:ext>
            </a:extLst>
          </p:cNvPr>
          <p:cNvSpPr txBox="1"/>
          <p:nvPr/>
        </p:nvSpPr>
        <p:spPr>
          <a:xfrm>
            <a:off x="667020" y="3072273"/>
            <a:ext cx="5428979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New staff have started and are welcomed by Regius Keeper Simon Milne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8D9B8-5529-3DF0-5B80-F9A7BA627AA6}"/>
              </a:ext>
            </a:extLst>
          </p:cNvPr>
          <p:cNvSpPr txBox="1"/>
          <p:nvPr/>
        </p:nvSpPr>
        <p:spPr>
          <a:xfrm>
            <a:off x="10269972" y="0"/>
            <a:ext cx="192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2023</a:t>
            </a:r>
          </a:p>
        </p:txBody>
      </p:sp>
      <p:pic>
        <p:nvPicPr>
          <p:cNvPr id="8" name="Picture 7" descr="A group of people posing for a photo outside&#10;&#10;Description automatically generated with medium confidence">
            <a:extLst>
              <a:ext uri="{FF2B5EF4-FFF2-40B4-BE49-F238E27FC236}">
                <a16:creationId xmlns:a16="http://schemas.microsoft.com/office/drawing/2014/main" id="{6D55D836-012A-E501-9AE7-529240D24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51" y="2626806"/>
            <a:ext cx="4218636" cy="3163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3C7EA-426E-BCA4-AEE7-6B002482343E}"/>
              </a:ext>
            </a:extLst>
          </p:cNvPr>
          <p:cNvSpPr txBox="1"/>
          <p:nvPr/>
        </p:nvSpPr>
        <p:spPr>
          <a:xfrm>
            <a:off x="7093651" y="2622185"/>
            <a:ext cx="4218636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NRF partner Thomas MacDonell (</a:t>
            </a:r>
            <a:r>
              <a:rPr lang="en-GB" sz="1200" dirty="0" err="1"/>
              <a:t>Glenfeshie</a:t>
            </a:r>
            <a:r>
              <a:rPr lang="en-GB" sz="1200" dirty="0"/>
              <a:t>) visiting RBGE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87264-3C53-F27C-9BBD-431AE1A90989}"/>
              </a:ext>
            </a:extLst>
          </p:cNvPr>
          <p:cNvSpPr txBox="1"/>
          <p:nvPr/>
        </p:nvSpPr>
        <p:spPr>
          <a:xfrm>
            <a:off x="6095999" y="1195629"/>
            <a:ext cx="6096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/>
              <a:t>A meeting was held with Ian Cornforth (</a:t>
            </a:r>
            <a:r>
              <a:rPr lang="en-GB" sz="1200" dirty="0" err="1"/>
              <a:t>NatureScot</a:t>
            </a:r>
            <a:r>
              <a:rPr lang="en-GB" sz="1200" dirty="0"/>
              <a:t>) to discuss collaborations with </a:t>
            </a:r>
            <a:r>
              <a:rPr lang="en-GB" sz="1200" dirty="0" err="1"/>
              <a:t>NatureScot</a:t>
            </a:r>
            <a:r>
              <a:rPr lang="en-GB" sz="1200" dirty="0"/>
              <a:t> on Arran Sorbus work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Collation of available information on horticulture has been started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Collation of information on species ecology and habitat requirements has been started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More partners / interested groups have joined the project, now 31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Weekly, </a:t>
            </a:r>
            <a:r>
              <a:rPr lang="en-GB" sz="1200" dirty="0" err="1"/>
              <a:t>minuted</a:t>
            </a:r>
            <a:r>
              <a:rPr lang="en-GB" sz="1200" dirty="0"/>
              <a:t> RBGE meetings (Tuesdays 9-12) are being held to ensure effective workflow and communication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523228-E965-C9FA-B604-065E9EA17DCD}"/>
              </a:ext>
            </a:extLst>
          </p:cNvPr>
          <p:cNvSpPr txBox="1"/>
          <p:nvPr/>
        </p:nvSpPr>
        <p:spPr>
          <a:xfrm>
            <a:off x="460832" y="5652283"/>
            <a:ext cx="57875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Left to right: Becca Drew, Pete Brownless, Emma Beckinsale, Simon Milne, Rachel Robinson, Martine Borge, Aline Finger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9B461-E51D-272E-5063-1005F605DF22}"/>
              </a:ext>
            </a:extLst>
          </p:cNvPr>
          <p:cNvSpPr txBox="1"/>
          <p:nvPr/>
        </p:nvSpPr>
        <p:spPr>
          <a:xfrm>
            <a:off x="6920754" y="5778041"/>
            <a:ext cx="4581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Left to right: Max Coleman, Thomas MacDonell, Martine Borge, Emma Beckinsale, Aline Finger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1A34BD-041B-E610-D4CF-508E5AB7367B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</p:spTree>
    <p:extLst>
      <p:ext uri="{BB962C8B-B14F-4D97-AF65-F5344CB8AC3E}">
        <p14:creationId xmlns:p14="http://schemas.microsoft.com/office/powerpoint/2010/main" val="263271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, working&#10;&#10;Description automatically generated">
            <a:extLst>
              <a:ext uri="{FF2B5EF4-FFF2-40B4-BE49-F238E27FC236}">
                <a16:creationId xmlns:a16="http://schemas.microsoft.com/office/drawing/2014/main" id="{7D2359BB-7102-37B2-1EFA-BA792261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56" y="3763102"/>
            <a:ext cx="2840293" cy="2130220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43841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735B4A-25B4-9A83-7A48-06D7B417AC5C}"/>
              </a:ext>
            </a:extLst>
          </p:cNvPr>
          <p:cNvSpPr txBox="1"/>
          <p:nvPr/>
        </p:nvSpPr>
        <p:spPr>
          <a:xfrm>
            <a:off x="1772855" y="3762281"/>
            <a:ext cx="2840293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Woodsia </a:t>
            </a:r>
            <a:r>
              <a:rPr lang="en-GB" sz="1200" i="1" dirty="0" err="1"/>
              <a:t>ilvensis</a:t>
            </a:r>
            <a:r>
              <a:rPr lang="en-GB" sz="1200" i="1" dirty="0"/>
              <a:t> </a:t>
            </a:r>
            <a:r>
              <a:rPr lang="en-GB" sz="1200" dirty="0"/>
              <a:t>weeding and divisions</a:t>
            </a:r>
          </a:p>
        </p:txBody>
      </p:sp>
      <p:pic>
        <p:nvPicPr>
          <p:cNvPr id="6" name="Picture 5" descr="A picture containing outdoor, grate&#10;&#10;Description automatically generated">
            <a:extLst>
              <a:ext uri="{FF2B5EF4-FFF2-40B4-BE49-F238E27FC236}">
                <a16:creationId xmlns:a16="http://schemas.microsoft.com/office/drawing/2014/main" id="{7A27F7B9-5A50-5046-9C52-00955323D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8" y="3763102"/>
            <a:ext cx="1597665" cy="21302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B612E0-4AD9-870A-46F7-8D0CC0AFDFD7}"/>
              </a:ext>
            </a:extLst>
          </p:cNvPr>
          <p:cNvSpPr txBox="1"/>
          <p:nvPr/>
        </p:nvSpPr>
        <p:spPr>
          <a:xfrm>
            <a:off x="118108" y="3762566"/>
            <a:ext cx="1600821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Polygonatum</a:t>
            </a:r>
            <a:r>
              <a:rPr lang="en-GB" sz="1000" i="1" dirty="0"/>
              <a:t> </a:t>
            </a:r>
            <a:r>
              <a:rPr lang="en-GB" sz="1000" i="1" dirty="0" err="1"/>
              <a:t>verticillatum</a:t>
            </a:r>
            <a:r>
              <a:rPr lang="en-GB" sz="1000" i="1" dirty="0"/>
              <a:t> </a:t>
            </a:r>
            <a:r>
              <a:rPr lang="en-GB" sz="1000" dirty="0"/>
              <a:t>divisions</a:t>
            </a:r>
          </a:p>
        </p:txBody>
      </p:sp>
      <p:pic>
        <p:nvPicPr>
          <p:cNvPr id="1028" name="Picture 1027" descr="A person standing in a tent&#10;&#10;Description automatically generated with low confidence">
            <a:extLst>
              <a:ext uri="{FF2B5EF4-FFF2-40B4-BE49-F238E27FC236}">
                <a16:creationId xmlns:a16="http://schemas.microsoft.com/office/drawing/2014/main" id="{504234C9-41A5-39F7-AE22-EA9DA4201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64" y="3762566"/>
            <a:ext cx="2840293" cy="2130220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C9E0A23D-83B6-1F70-390C-25B656639451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207BD-040F-3E92-1E79-5FAD1DE78174}"/>
              </a:ext>
            </a:extLst>
          </p:cNvPr>
          <p:cNvSpPr txBox="1"/>
          <p:nvPr/>
        </p:nvSpPr>
        <p:spPr>
          <a:xfrm>
            <a:off x="10269972" y="0"/>
            <a:ext cx="192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C3053-314E-A0A9-67F2-96C9BAC283E2}"/>
              </a:ext>
            </a:extLst>
          </p:cNvPr>
          <p:cNvSpPr txBox="1"/>
          <p:nvPr/>
        </p:nvSpPr>
        <p:spPr>
          <a:xfrm>
            <a:off x="204476" y="1169545"/>
            <a:ext cx="78127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Nursery: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Rootstock of </a:t>
            </a:r>
            <a:r>
              <a:rPr lang="en-GB" sz="1200" i="1" dirty="0" err="1"/>
              <a:t>Polygonatum</a:t>
            </a:r>
            <a:r>
              <a:rPr lang="en-GB" sz="1200" i="1" dirty="0"/>
              <a:t> </a:t>
            </a:r>
            <a:r>
              <a:rPr lang="en-GB" sz="1200" i="1" dirty="0" err="1"/>
              <a:t>verticillatum</a:t>
            </a:r>
            <a:r>
              <a:rPr lang="en-GB" sz="1200" i="1" dirty="0"/>
              <a:t> </a:t>
            </a:r>
            <a:r>
              <a:rPr lang="en-GB" sz="1200" dirty="0"/>
              <a:t>has been divided – currently ~150 potted plants</a:t>
            </a:r>
            <a:endParaRPr lang="en-GB" sz="1200" i="1" dirty="0"/>
          </a:p>
          <a:p>
            <a:pPr marL="171450" indent="-171450">
              <a:buFontTx/>
              <a:buChar char="-"/>
            </a:pPr>
            <a:r>
              <a:rPr lang="en-GB" sz="1200" dirty="0"/>
              <a:t>Rootstock of </a:t>
            </a:r>
            <a:r>
              <a:rPr lang="en-GB" sz="1200" i="1" dirty="0"/>
              <a:t>Woodsia </a:t>
            </a:r>
            <a:r>
              <a:rPr lang="en-GB" sz="1200" i="1" dirty="0" err="1"/>
              <a:t>ilvensis</a:t>
            </a:r>
            <a:r>
              <a:rPr lang="en-GB" sz="1200" i="1" dirty="0"/>
              <a:t> </a:t>
            </a:r>
            <a:r>
              <a:rPr lang="en-GB" sz="1200" dirty="0"/>
              <a:t>has been weeded and divided – currently ~290 potted plants</a:t>
            </a:r>
            <a:endParaRPr lang="en-GB" sz="1200" i="1" dirty="0"/>
          </a:p>
          <a:p>
            <a:pPr marL="171450" indent="-171450">
              <a:buFontTx/>
              <a:buChar char="-"/>
            </a:pPr>
            <a:r>
              <a:rPr lang="en-GB" sz="1200" dirty="0"/>
              <a:t>Existing shade tunnel space has been organised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An interim shade tunnel has been prepared to be used until the new tunnel has been build</a:t>
            </a:r>
            <a:endParaRPr lang="en-GB" sz="1200" i="1" dirty="0"/>
          </a:p>
          <a:p>
            <a:pPr marL="171450" indent="-171450">
              <a:buFontTx/>
              <a:buChar char="-"/>
            </a:pPr>
            <a:r>
              <a:rPr lang="en-GB" sz="1200" dirty="0"/>
              <a:t>Sorbus micro-propagation and lab space organisation has started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Planning for converting growing space into isolation tunnels (for biosecurity) has started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More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nursery consumables have been purchased to build an ex-situ setup for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endParaRPr lang="en-GB" sz="12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5" name="Picture 14" descr="A picture containing green, building, greenhouse, dome&#10;&#10;Description automatically generated">
            <a:extLst>
              <a:ext uri="{FF2B5EF4-FFF2-40B4-BE49-F238E27FC236}">
                <a16:creationId xmlns:a16="http://schemas.microsoft.com/office/drawing/2014/main" id="{5AAEA304-1EF6-714C-34A0-3DAFDE237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293" y="3763101"/>
            <a:ext cx="1592862" cy="2123817"/>
          </a:xfrm>
          <a:prstGeom prst="rect">
            <a:avLst/>
          </a:prstGeom>
        </p:spPr>
      </p:pic>
      <p:pic>
        <p:nvPicPr>
          <p:cNvPr id="18" name="Picture 17" descr="A person in a lab coat holding a microscope&#10;&#10;Description automatically generated with low confidence">
            <a:extLst>
              <a:ext uri="{FF2B5EF4-FFF2-40B4-BE49-F238E27FC236}">
                <a16:creationId xmlns:a16="http://schemas.microsoft.com/office/drawing/2014/main" id="{0EBBCFFE-7AB3-5D29-8CE5-294FD4CF7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69" y="1051962"/>
            <a:ext cx="1893182" cy="2524242"/>
          </a:xfrm>
          <a:prstGeom prst="rect">
            <a:avLst/>
          </a:prstGeom>
        </p:spPr>
      </p:pic>
      <p:pic>
        <p:nvPicPr>
          <p:cNvPr id="24" name="Picture 23" descr="A picture containing outdoor, green, outdoor object&#10;&#10;Description automatically generated">
            <a:extLst>
              <a:ext uri="{FF2B5EF4-FFF2-40B4-BE49-F238E27FC236}">
                <a16:creationId xmlns:a16="http://schemas.microsoft.com/office/drawing/2014/main" id="{70EB2480-73BF-0777-58CC-59B7434BF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71" y="3765950"/>
            <a:ext cx="2840293" cy="21302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7C2999-7436-86DD-D4DC-9725E0C604DF}"/>
              </a:ext>
            </a:extLst>
          </p:cNvPr>
          <p:cNvSpPr txBox="1"/>
          <p:nvPr/>
        </p:nvSpPr>
        <p:spPr>
          <a:xfrm>
            <a:off x="4675853" y="3765518"/>
            <a:ext cx="2840293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Divided </a:t>
            </a:r>
            <a:r>
              <a:rPr lang="en-GB" sz="1200" i="1" dirty="0"/>
              <a:t>Woodsia </a:t>
            </a:r>
            <a:r>
              <a:rPr lang="en-GB" sz="1200" i="1" dirty="0" err="1"/>
              <a:t>ilvensis</a:t>
            </a:r>
            <a:r>
              <a:rPr lang="en-GB" sz="1200" i="1" dirty="0"/>
              <a:t> </a:t>
            </a:r>
            <a:r>
              <a:rPr lang="en-GB" sz="1200" dirty="0"/>
              <a:t>in shade tunnel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DD608B-C470-5591-6A83-F1C9A77B2CD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31" name="Picture 30" descr="A picture containing indoor, curtain&#10;&#10;Description automatically generated">
            <a:extLst>
              <a:ext uri="{FF2B5EF4-FFF2-40B4-BE49-F238E27FC236}">
                <a16:creationId xmlns:a16="http://schemas.microsoft.com/office/drawing/2014/main" id="{CF805167-B500-0742-8217-02E88CF8EC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193" y="1049815"/>
            <a:ext cx="1893177" cy="2524236"/>
          </a:xfrm>
          <a:prstGeom prst="rect">
            <a:avLst/>
          </a:prstGeom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2A34265C-CA72-B2AF-959A-DA2F7E198727}"/>
              </a:ext>
            </a:extLst>
          </p:cNvPr>
          <p:cNvSpPr txBox="1"/>
          <p:nvPr/>
        </p:nvSpPr>
        <p:spPr>
          <a:xfrm>
            <a:off x="7577423" y="3757263"/>
            <a:ext cx="2836789" cy="2616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Interim shade tunnel until new tunnel is build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929352A2-33C2-3B0B-9B83-61F49A349A2F}"/>
              </a:ext>
            </a:extLst>
          </p:cNvPr>
          <p:cNvSpPr txBox="1"/>
          <p:nvPr/>
        </p:nvSpPr>
        <p:spPr>
          <a:xfrm>
            <a:off x="10493556" y="3757263"/>
            <a:ext cx="1586599" cy="2616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Heat mat for micro-prop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0B513D94-A57D-6EF8-9B2B-483FE9DF6E64}"/>
              </a:ext>
            </a:extLst>
          </p:cNvPr>
          <p:cNvSpPr txBox="1"/>
          <p:nvPr/>
        </p:nvSpPr>
        <p:spPr>
          <a:xfrm>
            <a:off x="8272669" y="1043552"/>
            <a:ext cx="3829701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Emma preparing the labs for micro-propagations</a:t>
            </a:r>
          </a:p>
        </p:txBody>
      </p:sp>
      <p:pic>
        <p:nvPicPr>
          <p:cNvPr id="103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FBA24C-BC6B-9938-A9B1-C50457D9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4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pic>
        <p:nvPicPr>
          <p:cNvPr id="8" name="Picture 7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E1198279-065A-00CD-B9AB-3F155A494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6" y="3037591"/>
            <a:ext cx="3671934" cy="2753951"/>
          </a:xfrm>
          <a:prstGeom prst="rect">
            <a:avLst/>
          </a:prstGeom>
        </p:spPr>
      </p:pic>
      <p:pic>
        <p:nvPicPr>
          <p:cNvPr id="9" name="Picture 8" descr="A close up of a tree branch&#10;&#10;Description automatically generated with low confidence">
            <a:extLst>
              <a:ext uri="{FF2B5EF4-FFF2-40B4-BE49-F238E27FC236}">
                <a16:creationId xmlns:a16="http://schemas.microsoft.com/office/drawing/2014/main" id="{7C73E868-7267-87C6-EB88-7B648FB65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437" y="3381835"/>
            <a:ext cx="2753950" cy="20654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364F08-8894-3BE3-B563-64C56CFBF56A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221AE-D6D3-9DFF-61B7-C2BC1CA06FF6}"/>
              </a:ext>
            </a:extLst>
          </p:cNvPr>
          <p:cNvSpPr txBox="1"/>
          <p:nvPr/>
        </p:nvSpPr>
        <p:spPr>
          <a:xfrm>
            <a:off x="10269972" y="0"/>
            <a:ext cx="192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34811-DA1B-EC32-1A1E-F0A97D05A3C5}"/>
              </a:ext>
            </a:extLst>
          </p:cNvPr>
          <p:cNvSpPr txBox="1"/>
          <p:nvPr/>
        </p:nvSpPr>
        <p:spPr>
          <a:xfrm>
            <a:off x="216648" y="1275896"/>
            <a:ext cx="57014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Site visit to Mar Lodge has been done to explore potential planting sites</a:t>
            </a: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cross-pollinated branches have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been re-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bagged for seed collection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Organised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root stock collection field trip (May)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Organised field work trip to Arran to survey Sorbus and c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ollect micro-propagation material (May)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Organised field trip to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Alladale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ex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plore potential planting sites (May)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Organised field trip 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o Borders Forest Trust owned land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ex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plore planting sites (June)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BCAE3-A77B-A135-0071-7EBC089EE95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10" name="Picture 9" descr="A picture containing container, dish, plastic, meat&#10;&#10;Description automatically generated">
            <a:extLst>
              <a:ext uri="{FF2B5EF4-FFF2-40B4-BE49-F238E27FC236}">
                <a16:creationId xmlns:a16="http://schemas.microsoft.com/office/drawing/2014/main" id="{AA29937E-9943-DD7F-BB67-1C81EFAAC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28" y="991474"/>
            <a:ext cx="3716202" cy="49549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755005-8B5B-38DE-6951-2503719E6C86}"/>
              </a:ext>
            </a:extLst>
          </p:cNvPr>
          <p:cNvSpPr txBox="1"/>
          <p:nvPr/>
        </p:nvSpPr>
        <p:spPr>
          <a:xfrm>
            <a:off x="8224129" y="991474"/>
            <a:ext cx="3716202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/>
              <a:t>Ulmus</a:t>
            </a:r>
            <a:r>
              <a:rPr lang="en-GB" sz="1200" i="1" dirty="0"/>
              <a:t> glabra </a:t>
            </a:r>
            <a:r>
              <a:rPr lang="en-GB" sz="1200" dirty="0"/>
              <a:t>seeds maturing in pollination bags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74935-61C6-8E56-7D51-0900447605BD}"/>
              </a:ext>
            </a:extLst>
          </p:cNvPr>
          <p:cNvSpPr txBox="1"/>
          <p:nvPr/>
        </p:nvSpPr>
        <p:spPr>
          <a:xfrm>
            <a:off x="149807" y="3039680"/>
            <a:ext cx="2065462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Ulmus</a:t>
            </a:r>
            <a:r>
              <a:rPr lang="en-GB" sz="1000" i="1" dirty="0"/>
              <a:t> glabra </a:t>
            </a:r>
            <a:r>
              <a:rPr lang="en-GB" sz="1000" dirty="0"/>
              <a:t>hand pollinations using a brush</a:t>
            </a:r>
          </a:p>
        </p:txBody>
      </p:sp>
      <p:pic>
        <p:nvPicPr>
          <p:cNvPr id="21" name="Picture 20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B17C3191-49E6-968A-BEB6-142456C94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95" y="1445043"/>
            <a:ext cx="2073066" cy="1554800"/>
          </a:xfrm>
          <a:prstGeom prst="rect">
            <a:avLst/>
          </a:prstGeom>
        </p:spPr>
      </p:pic>
      <p:pic>
        <p:nvPicPr>
          <p:cNvPr id="23" name="Picture 22" descr="A picture containing red&#10;&#10;Description automatically generated">
            <a:extLst>
              <a:ext uri="{FF2B5EF4-FFF2-40B4-BE49-F238E27FC236}">
                <a16:creationId xmlns:a16="http://schemas.microsoft.com/office/drawing/2014/main" id="{364749A6-E090-B893-A054-3EBC005DB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183" y="3381838"/>
            <a:ext cx="2753949" cy="20654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2653D4-3006-1C6D-CCB3-5FBDA76BF0E7}"/>
              </a:ext>
            </a:extLst>
          </p:cNvPr>
          <p:cNvSpPr txBox="1"/>
          <p:nvPr/>
        </p:nvSpPr>
        <p:spPr>
          <a:xfrm>
            <a:off x="5998295" y="3039680"/>
            <a:ext cx="2065462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“Pollination guns” borrowed from Forest Research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309B75-9FC9-510A-E06C-46AD1B88E16E}"/>
              </a:ext>
            </a:extLst>
          </p:cNvPr>
          <p:cNvSpPr txBox="1"/>
          <p:nvPr/>
        </p:nvSpPr>
        <p:spPr>
          <a:xfrm>
            <a:off x="2267684" y="3039338"/>
            <a:ext cx="3671934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Ulmus</a:t>
            </a:r>
            <a:r>
              <a:rPr lang="en-GB" sz="1000" i="1" dirty="0"/>
              <a:t> glabra </a:t>
            </a:r>
            <a:r>
              <a:rPr lang="en-GB" sz="1000" dirty="0"/>
              <a:t>flowers in East Lothian bagged to prevent pollen contamination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339F15-8693-BA54-E6C3-CDB7DEAD834B}"/>
              </a:ext>
            </a:extLst>
          </p:cNvPr>
          <p:cNvSpPr txBox="1"/>
          <p:nvPr/>
        </p:nvSpPr>
        <p:spPr>
          <a:xfrm>
            <a:off x="5998295" y="1445043"/>
            <a:ext cx="2065462" cy="238527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50" dirty="0"/>
              <a:t>Max using a “Pollination gun” at RBGE</a:t>
            </a:r>
          </a:p>
        </p:txBody>
      </p:sp>
      <p:pic>
        <p:nvPicPr>
          <p:cNvPr id="2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AFEEA3-5F3D-A957-D31C-64D20144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D5B95-98BA-25DE-7253-3B84BD49DD38}"/>
              </a:ext>
            </a:extLst>
          </p:cNvPr>
          <p:cNvSpPr txBox="1"/>
          <p:nvPr/>
        </p:nvSpPr>
        <p:spPr>
          <a:xfrm>
            <a:off x="10269972" y="0"/>
            <a:ext cx="192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8900-ECFA-2F52-F70F-96FE5EE80ECF}"/>
              </a:ext>
            </a:extLst>
          </p:cNvPr>
          <p:cNvSpPr txBox="1"/>
          <p:nvPr/>
        </p:nvSpPr>
        <p:spPr>
          <a:xfrm>
            <a:off x="395760" y="1268657"/>
            <a:ext cx="6476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Press: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BBC out of doors with Max Coleman, minute 4.10: </a:t>
            </a:r>
            <a:r>
              <a:rPr lang="en-GB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https://www.bbc.co.uk/sounds/play/m001l2y8</a:t>
            </a:r>
            <a:endParaRPr lang="en-GB" sz="12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/>
              <a:t>Social media:  e.g. some Tweets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E165E-CB49-2F1B-56F1-16E6F06E0189}"/>
              </a:ext>
            </a:extLst>
          </p:cNvPr>
          <p:cNvSpPr txBox="1"/>
          <p:nvPr/>
        </p:nvSpPr>
        <p:spPr>
          <a:xfrm>
            <a:off x="395760" y="2312792"/>
            <a:ext cx="6565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Plans for May 2023: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Field work to collect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rootstock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</a:rPr>
              <a:t>Field work to collect Sorbus micro-propagation material from Arran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</a:rPr>
              <a:t>Field work / site visits at </a:t>
            </a:r>
            <a:r>
              <a:rPr lang="en-GB" sz="1200" dirty="0" err="1">
                <a:latin typeface="Calibri" panose="020F0502020204030204" pitchFamily="34" charset="0"/>
              </a:rPr>
              <a:t>Alladale</a:t>
            </a:r>
            <a:r>
              <a:rPr lang="en-GB" sz="1200" dirty="0">
                <a:latin typeface="Calibri" panose="020F0502020204030204" pitchFamily="34" charset="0"/>
              </a:rPr>
              <a:t> and visit partner at </a:t>
            </a:r>
            <a:r>
              <a:rPr lang="en-GB" sz="1200" dirty="0" err="1">
                <a:latin typeface="Calibri" panose="020F0502020204030204" pitchFamily="34" charset="0"/>
              </a:rPr>
              <a:t>Brahan</a:t>
            </a:r>
            <a:r>
              <a:rPr lang="en-GB" sz="1200" dirty="0">
                <a:latin typeface="Calibri" panose="020F0502020204030204" pitchFamily="34" charset="0"/>
              </a:rPr>
              <a:t> estate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</a:rPr>
              <a:t>Finish </a:t>
            </a:r>
            <a:r>
              <a:rPr lang="en-GB" sz="1200" i="1" dirty="0">
                <a:latin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</a:rPr>
              <a:t>hirculus</a:t>
            </a:r>
            <a:r>
              <a:rPr lang="en-GB" sz="1200" i="1" dirty="0">
                <a:latin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</a:rPr>
              <a:t>set-up and germinate MSB seeds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Continue Sorbus micro-propagation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Continue dividing </a:t>
            </a:r>
            <a:r>
              <a:rPr lang="en-GB" sz="1200" i="1" dirty="0" err="1"/>
              <a:t>Polygonatum</a:t>
            </a:r>
            <a:r>
              <a:rPr lang="en-GB" sz="1200" i="1" dirty="0"/>
              <a:t> </a:t>
            </a:r>
            <a:r>
              <a:rPr lang="en-GB" sz="1200" i="1" dirty="0" err="1"/>
              <a:t>verticillatum</a:t>
            </a:r>
            <a:r>
              <a:rPr lang="en-GB" sz="1200" dirty="0"/>
              <a:t> and </a:t>
            </a:r>
            <a:r>
              <a:rPr lang="en-GB" sz="1200" i="1" dirty="0"/>
              <a:t>Woodsia </a:t>
            </a:r>
            <a:r>
              <a:rPr lang="en-GB" sz="1200" i="1" dirty="0" err="1"/>
              <a:t>ilvensis</a:t>
            </a:r>
            <a:endParaRPr lang="en-GB" sz="1200" i="1" dirty="0"/>
          </a:p>
          <a:p>
            <a:pPr marL="171450" indent="-171450">
              <a:buFontTx/>
              <a:buChar char="-"/>
            </a:pPr>
            <a:r>
              <a:rPr lang="en-GB" sz="1200" dirty="0"/>
              <a:t>Continue collating information on species ecology and habitat requirements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Continue collating information on species ecology and habitat requirements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Start to write horticultural summaries on each species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Start organising </a:t>
            </a:r>
            <a:r>
              <a:rPr lang="en-GB" sz="1200" i="1" dirty="0" err="1"/>
              <a:t>Ulmus</a:t>
            </a:r>
            <a:r>
              <a:rPr lang="en-GB" sz="1200" i="1" dirty="0"/>
              <a:t> glabra </a:t>
            </a:r>
            <a:r>
              <a:rPr lang="en-GB" sz="1200" dirty="0"/>
              <a:t>collections (cuttings and DNA samples) for June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Collect cross-pollinated </a:t>
            </a:r>
            <a:r>
              <a:rPr lang="en-GB" sz="1200" i="1" dirty="0" err="1"/>
              <a:t>Ulmus</a:t>
            </a:r>
            <a:r>
              <a:rPr lang="en-GB" sz="1200" i="1" dirty="0"/>
              <a:t> glabra</a:t>
            </a:r>
            <a:r>
              <a:rPr lang="en-GB" sz="1200" dirty="0"/>
              <a:t> seeds (2 trees, East Lothian and near Peebles) and sow them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77908-6038-6964-5DF4-D785AF12B79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168A4B-0723-996D-F7C2-878A9B703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97" y="1020366"/>
            <a:ext cx="2277830" cy="4929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Website&#10;&#10;Description automatically generated with low confidence">
            <a:extLst>
              <a:ext uri="{FF2B5EF4-FFF2-40B4-BE49-F238E27FC236}">
                <a16:creationId xmlns:a16="http://schemas.microsoft.com/office/drawing/2014/main" id="{40F5D51F-C89D-A514-DF00-E254989DD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47" y="1020368"/>
            <a:ext cx="2277830" cy="4929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2825CE-6E77-CEA1-326F-FFAEA506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5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39AC23ECA524F974EB3F0E400717F" ma:contentTypeVersion="15" ma:contentTypeDescription="Create a new document." ma:contentTypeScope="" ma:versionID="efe65aabae085efe3e431a29e6559180">
  <xsd:schema xmlns:xsd="http://www.w3.org/2001/XMLSchema" xmlns:xs="http://www.w3.org/2001/XMLSchema" xmlns:p="http://schemas.microsoft.com/office/2006/metadata/properties" xmlns:ns2="6bfdf04c-8f91-4a8b-bb21-8e5b2642aa60" xmlns:ns3="00cd9a54-b2bb-4946-8366-88bc03a09152" targetNamespace="http://schemas.microsoft.com/office/2006/metadata/properties" ma:root="true" ma:fieldsID="15a88a8668783b61eae84e7d9617768d" ns2:_="" ns3:_="">
    <xsd:import namespace="6bfdf04c-8f91-4a8b-bb21-8e5b2642aa60"/>
    <xsd:import namespace="00cd9a54-b2bb-4946-8366-88bc03a091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df04c-8f91-4a8b-bb21-8e5b2642a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267f0c9-26c2-43b0-88a9-7851c5193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d9a54-b2bb-4946-8366-88bc03a091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b4a9d3-9921-47e4-be40-c7cd60dd3578}" ma:internalName="TaxCatchAll" ma:showField="CatchAllData" ma:web="00cd9a54-b2bb-4946-8366-88bc03a091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cd9a54-b2bb-4946-8366-88bc03a09152" xsi:nil="true"/>
    <lcf76f155ced4ddcb4097134ff3c332f xmlns="6bfdf04c-8f91-4a8b-bb21-8e5b2642aa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041932-64DD-433B-A0EF-C08808B7436F}"/>
</file>

<file path=customXml/itemProps2.xml><?xml version="1.0" encoding="utf-8"?>
<ds:datastoreItem xmlns:ds="http://schemas.openxmlformats.org/officeDocument/2006/customXml" ds:itemID="{35EC049C-378A-42B7-9E7F-F43952F859AE}"/>
</file>

<file path=customXml/itemProps3.xml><?xml version="1.0" encoding="utf-8"?>
<ds:datastoreItem xmlns:ds="http://schemas.openxmlformats.org/officeDocument/2006/customXml" ds:itemID="{CECFC033-A515-4CC2-A3E6-4FCF1AD6A176}"/>
</file>

<file path=docProps/app.xml><?xml version="1.0" encoding="utf-8"?>
<Properties xmlns="http://schemas.openxmlformats.org/officeDocument/2006/extended-properties" xmlns:vt="http://schemas.openxmlformats.org/officeDocument/2006/docPropsVTypes">
  <TotalTime>28019</TotalTime>
  <Words>770</Words>
  <Application>Microsoft Office PowerPoint</Application>
  <PresentationFormat>Widescreen</PresentationFormat>
  <Paragraphs>83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 Borge</dc:creator>
  <cp:lastModifiedBy>Aline Finger</cp:lastModifiedBy>
  <cp:revision>42</cp:revision>
  <dcterms:created xsi:type="dcterms:W3CDTF">2023-03-31T13:22:25Z</dcterms:created>
  <dcterms:modified xsi:type="dcterms:W3CDTF">2023-07-03T15:54:19Z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0x010100BD239AC23ECA524F974EB3F0E400717F</vt:lpwstr>
  </property>
</Properties>
</file>