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316" r:id="rId2"/>
    <p:sldId id="314" r:id="rId3"/>
    <p:sldId id="306" r:id="rId4"/>
    <p:sldId id="315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53" autoAdjust="0"/>
    <p:restoredTop sz="97440" autoAdjust="0"/>
  </p:normalViewPr>
  <p:slideViewPr>
    <p:cSldViewPr snapToGrid="0">
      <p:cViewPr varScale="1">
        <p:scale>
          <a:sx n="110" d="100"/>
          <a:sy n="110" d="100"/>
        </p:scale>
        <p:origin x="49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customXml" Target="../customXml/item3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Relationship Id="rId14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ne Finger" userId="98fbaccb-8f8c-4c0a-ac40-b4f365946da8" providerId="ADAL" clId="{B45A806A-E78E-48CA-92AE-ED33C8116A99}"/>
    <pc:docChg chg="undo custSel modSld">
      <pc:chgData name="Aline Finger" userId="98fbaccb-8f8c-4c0a-ac40-b4f365946da8" providerId="ADAL" clId="{B45A806A-E78E-48CA-92AE-ED33C8116A99}" dt="2023-11-06T13:58:51.343" v="44" actId="114"/>
      <pc:docMkLst>
        <pc:docMk/>
      </pc:docMkLst>
      <pc:sldChg chg="modSp mod">
        <pc:chgData name="Aline Finger" userId="98fbaccb-8f8c-4c0a-ac40-b4f365946da8" providerId="ADAL" clId="{B45A806A-E78E-48CA-92AE-ED33C8116A99}" dt="2023-11-06T13:58:51.343" v="44" actId="114"/>
        <pc:sldMkLst>
          <pc:docMk/>
          <pc:sldMk cId="2685145607" sldId="314"/>
        </pc:sldMkLst>
        <pc:spChg chg="mod">
          <ac:chgData name="Aline Finger" userId="98fbaccb-8f8c-4c0a-ac40-b4f365946da8" providerId="ADAL" clId="{B45A806A-E78E-48CA-92AE-ED33C8116A99}" dt="2023-11-06T13:58:51.343" v="44" actId="114"/>
          <ac:spMkLst>
            <pc:docMk/>
            <pc:sldMk cId="2685145607" sldId="314"/>
            <ac:spMk id="25" creationId="{87A8A0DA-F832-F5B5-20F7-A57702A85923}"/>
          </ac:spMkLst>
        </pc:spChg>
      </pc:sldChg>
    </pc:docChg>
  </pc:docChgLst>
  <pc:docChgLst>
    <pc:chgData name="Aline Finger" userId="98fbaccb-8f8c-4c0a-ac40-b4f365946da8" providerId="ADAL" clId="{5027B6FC-DFF3-40D0-BA81-3C4BF7B9539F}"/>
    <pc:docChg chg="modSld">
      <pc:chgData name="Aline Finger" userId="98fbaccb-8f8c-4c0a-ac40-b4f365946da8" providerId="ADAL" clId="{5027B6FC-DFF3-40D0-BA81-3C4BF7B9539F}" dt="2023-11-23T15:17:34.769" v="1" actId="114"/>
      <pc:docMkLst>
        <pc:docMk/>
      </pc:docMkLst>
      <pc:sldChg chg="modSp mod">
        <pc:chgData name="Aline Finger" userId="98fbaccb-8f8c-4c0a-ac40-b4f365946da8" providerId="ADAL" clId="{5027B6FC-DFF3-40D0-BA81-3C4BF7B9539F}" dt="2023-11-23T15:17:34.769" v="1" actId="114"/>
        <pc:sldMkLst>
          <pc:docMk/>
          <pc:sldMk cId="2685145607" sldId="314"/>
        </pc:sldMkLst>
        <pc:spChg chg="mod">
          <ac:chgData name="Aline Finger" userId="98fbaccb-8f8c-4c0a-ac40-b4f365946da8" providerId="ADAL" clId="{5027B6FC-DFF3-40D0-BA81-3C4BF7B9539F}" dt="2023-11-23T15:17:34.769" v="1" actId="114"/>
          <ac:spMkLst>
            <pc:docMk/>
            <pc:sldMk cId="2685145607" sldId="314"/>
            <ac:spMk id="8" creationId="{951C3053-314E-A0A9-67F2-96C9BAC283E2}"/>
          </ac:spMkLst>
        </pc:spChg>
        <pc:spChg chg="mod">
          <ac:chgData name="Aline Finger" userId="98fbaccb-8f8c-4c0a-ac40-b4f365946da8" providerId="ADAL" clId="{5027B6FC-DFF3-40D0-BA81-3C4BF7B9539F}" dt="2023-11-23T15:17:05.517" v="0" actId="20577"/>
          <ac:spMkLst>
            <pc:docMk/>
            <pc:sldMk cId="2685145607" sldId="314"/>
            <ac:spMk id="25" creationId="{87A8A0DA-F832-F5B5-20F7-A57702A8592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ACDF912-B1C0-D15F-A052-7ACD983F53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0C29DD-BADB-8A3E-4E06-117558F64B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96DA54-7ACF-481D-A948-F6A13E599A79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1427B3-F4F5-CE0D-2BF5-BCC4AFFE2F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1F5855-947D-E800-5596-DDA85568FBD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D11D27-DF99-4CD1-BB7A-067A5686EF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4576034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0485F0-D0B7-4FFB-8CF1-800A34FA8D38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084C18-6BF7-448A-BB15-9FD911A49A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935543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5CA2D-24A4-F75C-5E0A-C32968B955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B8A781-7093-4B95-0E22-0B9106B798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7D4A5-48D0-5292-E33A-589B4D925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0092-1BDA-4945-93F1-6726537A86E8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ED59C-E669-13C0-04A0-1736810B2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B8CB9-B3D1-8D92-7CA2-F9ED4A8D6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784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DEBEA-4B8D-93FF-0C66-022DF9D7E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CD9DFC-0A10-4610-EA39-1D71F99D79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03615-D644-8C10-4EA0-36EC36F72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0092-1BDA-4945-93F1-6726537A86E8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084A5-6D97-E33C-E92B-16D8A90A4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9D8D9-8103-99AF-A7E9-09CC5D9E8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4193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421F5B-C784-A52C-D3E1-9258854C66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7498EE-7E6F-B218-96C6-AC275FBF8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91BCA-22C9-3BA5-3AD8-CA733FF3A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0092-1BDA-4945-93F1-6726537A86E8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8C7BA-294F-3416-0A12-1461D06CE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4DDEA-EE7C-6069-3CDE-8F9265914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50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F9BF3-479E-A966-714F-F86AEB87D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61827-F838-1AF2-5715-235361E9F3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7969A-00C3-EBF7-34CC-F7592B160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0092-1BDA-4945-93F1-6726537A86E8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785C1-9A69-96F0-402C-77EAA9FA3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4F448-C9AE-6CEE-4B0E-76EF4A7E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847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68B33-70D7-A479-BE53-9D60FA4A1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E2C3A-B5CB-9234-16E5-C912748CF0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2437D-3C5A-93AF-7BB0-5B81F7E69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0092-1BDA-4945-93F1-6726537A86E8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77A46-D043-2576-66DB-0FBC48B72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5F1AE-FDD5-D1B7-9BA9-4C82CC079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7079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D4E81-A7F2-E3D8-E3D3-6F65B0702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BE51E-F3D9-3AAA-5ECB-6C28A7F023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12C083-DBC6-66AD-7396-C8C1B5C74D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F3F79F-3A96-BC01-8AA6-7F06A43F6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0092-1BDA-4945-93F1-6726537A86E8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B9E438-310F-EFE4-2209-A6699BEE0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C6AF3A-C03E-593E-A7E4-AEFD63AE7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085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FFBBA-A8C6-6829-7687-38A66DAD3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2ED508-F1A3-679C-6129-623445998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E6C0A3-8B31-6464-6376-CC7F9292F0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BB0D62-AD30-256B-4F1A-957C981FBD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95E7A2-ABE7-F237-0A6B-AA79BEB83A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4F995-C3BE-907D-EEA1-70302A76D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0092-1BDA-4945-93F1-6726537A86E8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622A94-6E40-E6DF-E898-986635EBB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6FE912-4DB2-E2CC-4B0C-65D1A1569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87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ECA23-173D-D917-A25C-520EDBF0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CA50B2-48CA-EFE5-2D51-14E0ED366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0092-1BDA-4945-93F1-6726537A86E8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B4495F-F979-43F1-8338-7F836E891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D6EA85-5EED-70BC-35F1-B0FE3E37D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39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91AB50-0C8B-CCD5-943D-D5B9F7C05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0092-1BDA-4945-93F1-6726537A86E8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C1840D-855D-1A70-8528-CB1F15C2A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D1FB25-2A1B-13C3-E13A-E46826D88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4794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D446E-3BFD-5F25-4841-6471EE4E2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35B01-1BCE-914D-ECD2-605953D46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3A7949-4716-F13B-AF8E-C721FA347D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3B1143-6039-8C56-7078-540A1DF7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0092-1BDA-4945-93F1-6726537A86E8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E0F25A-C9C0-BD69-894F-2F9B4295A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3BDF5B-B00D-4315-C154-FB245BB9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540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8AB16-760F-3D88-24EC-9E44C8BB3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3DA526-7DD2-EF00-5B84-B86A0FF146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B38CDE-26DA-53C7-596A-68002FFC6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C17AD2-30AF-051A-DEAC-809BC41AD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80092-1BDA-4945-93F1-6726537A86E8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1852E4-BA95-03A9-EF81-87728F244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A21622-64A1-249A-2F2A-B4317FEC1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384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10A70D-8C26-8A0E-1775-DD933268B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E1AF9-6169-88C9-1FAC-A348A383D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B5B1E3-E468-3A7F-6171-D51B83F872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80092-1BDA-4945-93F1-6726537A86E8}" type="datetimeFigureOut">
              <a:rPr lang="en-GB" smtClean="0"/>
              <a:t>23/11/2023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9A371C-AFA9-2C6E-7F42-6EB1C5F8E8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A2F92-98B8-B284-840B-3E1A1D4E37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E5DC9-D3B4-43CE-887C-0FACB7B0F5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187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7.jpeg"/><Relationship Id="rId7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3.png"/><Relationship Id="rId7" Type="http://schemas.openxmlformats.org/officeDocument/2006/relationships/image" Target="../media/image12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4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stories.rbge.org.uk/archives/category/science/scottish-plant-recovery" TargetMode="External"/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12" Type="http://schemas.openxmlformats.org/officeDocument/2006/relationships/image" Target="../media/image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hyperlink" Target="https://stories.rbge.org.uk/archives/37930" TargetMode="External"/><Relationship Id="rId5" Type="http://schemas.openxmlformats.org/officeDocument/2006/relationships/image" Target="../media/image17.png"/><Relationship Id="rId10" Type="http://schemas.openxmlformats.org/officeDocument/2006/relationships/hyperlink" Target="https://stories.rbge.org.uk/archives/37839" TargetMode="External"/><Relationship Id="rId4" Type="http://schemas.openxmlformats.org/officeDocument/2006/relationships/image" Target="../media/image16.png"/><Relationship Id="rId9" Type="http://schemas.openxmlformats.org/officeDocument/2006/relationships/hyperlink" Target="https://stories.rbge.org.uk/archives/3783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F84581D-4F4B-D373-EC55-7C1A5DBCE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506" y="2761937"/>
            <a:ext cx="5882393" cy="2825402"/>
          </a:xfrm>
          <a:prstGeom prst="rect">
            <a:avLst/>
          </a:prstGeom>
        </p:spPr>
      </p:pic>
      <p:pic>
        <p:nvPicPr>
          <p:cNvPr id="6" name="Picture 5" descr="A green tunnel with a door and a white door&#10;&#10;Description automatically generated">
            <a:extLst>
              <a:ext uri="{FF2B5EF4-FFF2-40B4-BE49-F238E27FC236}">
                <a16:creationId xmlns:a16="http://schemas.microsoft.com/office/drawing/2014/main" id="{F9F20EB1-EA9D-3790-2A27-28822D55D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874" y="2166915"/>
            <a:ext cx="4890784" cy="3668088"/>
          </a:xfrm>
          <a:prstGeom prst="rect">
            <a:avLst/>
          </a:prstGeom>
        </p:spPr>
      </p:pic>
      <p:pic>
        <p:nvPicPr>
          <p:cNvPr id="1027" name="Picture 1" descr="Text&#10;&#10;Description automatically generated">
            <a:extLst>
              <a:ext uri="{FF2B5EF4-FFF2-40B4-BE49-F238E27FC236}">
                <a16:creationId xmlns:a16="http://schemas.microsoft.com/office/drawing/2014/main" id="{98CA3228-81A9-90CE-83B4-D1C1463F0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70" y="6230355"/>
            <a:ext cx="1457325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D9BEB7D4-B825-FA80-26F6-A6A2A824B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881" y="6033725"/>
            <a:ext cx="1071554" cy="82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32F2B97F-11A6-8BD1-3BA8-1659BBC58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8155" y="-48966"/>
            <a:ext cx="7768472" cy="100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2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Biodiversity Net Gain: </a:t>
            </a:r>
            <a:endParaRPr kumimoji="0" lang="en-GB" altLang="en-US" sz="28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20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Biodiversity as a crucible for saving Scotland’s most threatened species.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8A3F4E-32FB-E7F8-65C1-177775DE4E31}"/>
              </a:ext>
            </a:extLst>
          </p:cNvPr>
          <p:cNvCxnSpPr/>
          <p:nvPr/>
        </p:nvCxnSpPr>
        <p:spPr>
          <a:xfrm>
            <a:off x="0" y="914714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2EC04D-90BE-69EF-23EA-0FCA64C7E956}"/>
              </a:ext>
            </a:extLst>
          </p:cNvPr>
          <p:cNvCxnSpPr/>
          <p:nvPr/>
        </p:nvCxnSpPr>
        <p:spPr>
          <a:xfrm>
            <a:off x="0" y="6025007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70D2E60-AA19-0CA5-3142-9E8137D672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419" y="6198906"/>
            <a:ext cx="4677943" cy="4724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C7A7158-7689-EB98-454B-6C458BC62B3D}"/>
              </a:ext>
            </a:extLst>
          </p:cNvPr>
          <p:cNvSpPr txBox="1"/>
          <p:nvPr/>
        </p:nvSpPr>
        <p:spPr>
          <a:xfrm>
            <a:off x="141365" y="1001382"/>
            <a:ext cx="588765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latin typeface="Calibri" panose="020F0502020204030204" pitchFamily="34" charset="0"/>
                <a:ea typeface="Calibri" panose="020F0502020204030204" pitchFamily="34" charset="0"/>
              </a:rPr>
              <a:t>General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pPr marL="171450" indent="-171450">
              <a:buFontTx/>
              <a:buChar char="-"/>
            </a:pP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Meet with </a:t>
            </a:r>
            <a:r>
              <a:rPr lang="en-GB" sz="1200" dirty="0" err="1">
                <a:latin typeface="Calibri" panose="020F0502020204030204" pitchFamily="34" charset="0"/>
                <a:ea typeface="Calibri" panose="020F0502020204030204" pitchFamily="34" charset="0"/>
              </a:rPr>
              <a:t>NatureScot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 to discuss fencing of individual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Hedlundia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trees on Arran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Two volunteers have been recruited to help with project nursery tasks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Photographer Fran Principe-Gillespie continues to produce microphotography	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Matt Elliott and Ruth Mitchell (JHI) presented a poster at the CIEEM conference on biosecurity and conservation planting on 3rd October 2023 mentioning the NRF work</a:t>
            </a:r>
          </a:p>
          <a:p>
            <a:pPr marL="171450" indent="-171450">
              <a:buFontTx/>
              <a:buChar char="-"/>
            </a:pP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New shade tunnel has been built, but still requires flooring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F50280-B291-F417-DD7F-DD21C4144984}"/>
              </a:ext>
            </a:extLst>
          </p:cNvPr>
          <p:cNvSpPr txBox="1"/>
          <p:nvPr/>
        </p:nvSpPr>
        <p:spPr>
          <a:xfrm>
            <a:off x="0" y="0"/>
            <a:ext cx="1469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altLang="en-US" sz="1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NRF 502209 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C87264-3C53-F27C-9BBD-431AE1A90989}"/>
              </a:ext>
            </a:extLst>
          </p:cNvPr>
          <p:cNvSpPr txBox="1"/>
          <p:nvPr/>
        </p:nvSpPr>
        <p:spPr>
          <a:xfrm>
            <a:off x="6095999" y="1080867"/>
            <a:ext cx="60960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en-GB" sz="1200" dirty="0"/>
              <a:t>A </a:t>
            </a:r>
            <a:r>
              <a:rPr lang="en-GB" sz="1200" i="1" dirty="0" err="1"/>
              <a:t>Hedlundia</a:t>
            </a:r>
            <a:r>
              <a:rPr lang="en-GB" sz="1200" dirty="0"/>
              <a:t> strategy meeting was held to discuss best propagation methods for 2024, micro-propagation, cross-pollinations and planting sites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Regular, </a:t>
            </a:r>
            <a:r>
              <a:rPr lang="en-GB" sz="1200" dirty="0" err="1"/>
              <a:t>minuted</a:t>
            </a:r>
            <a:r>
              <a:rPr lang="en-GB" sz="1200" dirty="0"/>
              <a:t> RBGE meetings (generally Mondays 9.45-11.45) are being held to ensure effective workflow and communication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71A34BD-041B-E610-D4CF-508E5AB7367B}"/>
              </a:ext>
            </a:extLst>
          </p:cNvPr>
          <p:cNvSpPr txBox="1"/>
          <p:nvPr/>
        </p:nvSpPr>
        <p:spPr>
          <a:xfrm flipH="1">
            <a:off x="9961870" y="262933"/>
            <a:ext cx="2223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Prepared by Dr Aline Finger, afinger@rbge.org.uk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E1C546-53F6-E6ED-D6F9-6392525E8646}"/>
              </a:ext>
            </a:extLst>
          </p:cNvPr>
          <p:cNvSpPr txBox="1"/>
          <p:nvPr/>
        </p:nvSpPr>
        <p:spPr>
          <a:xfrm>
            <a:off x="9995168" y="0"/>
            <a:ext cx="2196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Update October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712F3F-7456-B5A1-3719-1BE9B16F118D}"/>
              </a:ext>
            </a:extLst>
          </p:cNvPr>
          <p:cNvSpPr txBox="1"/>
          <p:nvPr/>
        </p:nvSpPr>
        <p:spPr>
          <a:xfrm>
            <a:off x="6611874" y="2166915"/>
            <a:ext cx="4890784" cy="276999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New shade tunnel complete but still requiring flooring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B2C49E-890D-2B92-AA9B-1A2F00470BB1}"/>
              </a:ext>
            </a:extLst>
          </p:cNvPr>
          <p:cNvSpPr txBox="1"/>
          <p:nvPr/>
        </p:nvSpPr>
        <p:spPr>
          <a:xfrm>
            <a:off x="371507" y="2482864"/>
            <a:ext cx="5882392" cy="276999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Microphotography by Fran Principe-Gillespie, seed viability </a:t>
            </a:r>
          </a:p>
        </p:txBody>
      </p:sp>
    </p:spTree>
    <p:extLst>
      <p:ext uri="{BB962C8B-B14F-4D97-AF65-F5344CB8AC3E}">
        <p14:creationId xmlns:p14="http://schemas.microsoft.com/office/powerpoint/2010/main" val="2632714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group of plants in a pot&#10;&#10;Description automatically generated">
            <a:extLst>
              <a:ext uri="{FF2B5EF4-FFF2-40B4-BE49-F238E27FC236}">
                <a16:creationId xmlns:a16="http://schemas.microsoft.com/office/drawing/2014/main" id="{983A5280-86B0-0DF3-4905-D7D223BED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1612" y="3402388"/>
            <a:ext cx="2928839" cy="2196629"/>
          </a:xfrm>
          <a:prstGeom prst="rect">
            <a:avLst/>
          </a:prstGeom>
        </p:spPr>
      </p:pic>
      <p:pic>
        <p:nvPicPr>
          <p:cNvPr id="22" name="Picture 21" descr="A person in a lab coat and gloves holding a pipette&#10;&#10;Description automatically generated">
            <a:extLst>
              <a:ext uri="{FF2B5EF4-FFF2-40B4-BE49-F238E27FC236}">
                <a16:creationId xmlns:a16="http://schemas.microsoft.com/office/drawing/2014/main" id="{C69C7021-F7BA-B921-166D-E6580FD8F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1746" y="3402387"/>
            <a:ext cx="2928839" cy="2196629"/>
          </a:xfrm>
          <a:prstGeom prst="rect">
            <a:avLst/>
          </a:prstGeom>
        </p:spPr>
      </p:pic>
      <p:pic>
        <p:nvPicPr>
          <p:cNvPr id="7" name="Picture 6" descr="A person holding a tray of small plants&#10;&#10;Description automatically generated">
            <a:extLst>
              <a:ext uri="{FF2B5EF4-FFF2-40B4-BE49-F238E27FC236}">
                <a16:creationId xmlns:a16="http://schemas.microsoft.com/office/drawing/2014/main" id="{B18DF6CE-1450-7CCA-1C66-5EE59C655F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664" y="1017988"/>
            <a:ext cx="3682637" cy="4910182"/>
          </a:xfrm>
          <a:prstGeom prst="rect">
            <a:avLst/>
          </a:prstGeom>
        </p:spPr>
      </p:pic>
      <p:pic>
        <p:nvPicPr>
          <p:cNvPr id="1027" name="Picture 1" descr="Text&#10;&#10;Description automatically generated">
            <a:extLst>
              <a:ext uri="{FF2B5EF4-FFF2-40B4-BE49-F238E27FC236}">
                <a16:creationId xmlns:a16="http://schemas.microsoft.com/office/drawing/2014/main" id="{98CA3228-81A9-90CE-83B4-D1C1463F0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70" y="6230355"/>
            <a:ext cx="1457325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32F2B97F-11A6-8BD1-3BA8-1659BBC58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8155" y="-48966"/>
            <a:ext cx="7768472" cy="100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2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Biodiversity Net Gain: </a:t>
            </a:r>
            <a:endParaRPr kumimoji="0" lang="en-GB" altLang="en-US" sz="28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20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Biodiversity as a crucible for saving Scotland’s most threatened species.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8A3F4E-32FB-E7F8-65C1-177775DE4E31}"/>
              </a:ext>
            </a:extLst>
          </p:cNvPr>
          <p:cNvCxnSpPr/>
          <p:nvPr/>
        </p:nvCxnSpPr>
        <p:spPr>
          <a:xfrm>
            <a:off x="0" y="914714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70D2E60-AA19-0CA5-3142-9E8137D672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419" y="6198906"/>
            <a:ext cx="4677943" cy="472472"/>
          </a:xfrm>
          <a:prstGeom prst="rect">
            <a:avLst/>
          </a:prstGeom>
        </p:spPr>
      </p:pic>
      <p:sp>
        <p:nvSpPr>
          <p:cNvPr id="1029" name="TextBox 1028">
            <a:extLst>
              <a:ext uri="{FF2B5EF4-FFF2-40B4-BE49-F238E27FC236}">
                <a16:creationId xmlns:a16="http://schemas.microsoft.com/office/drawing/2014/main" id="{C9E0A23D-83B6-1F70-390C-25B656639451}"/>
              </a:ext>
            </a:extLst>
          </p:cNvPr>
          <p:cNvSpPr txBox="1"/>
          <p:nvPr/>
        </p:nvSpPr>
        <p:spPr>
          <a:xfrm>
            <a:off x="0" y="0"/>
            <a:ext cx="1469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altLang="en-US" sz="1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NRF 502209 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1C3053-314E-A0A9-67F2-96C9BAC283E2}"/>
              </a:ext>
            </a:extLst>
          </p:cNvPr>
          <p:cNvSpPr txBox="1"/>
          <p:nvPr/>
        </p:nvSpPr>
        <p:spPr>
          <a:xfrm>
            <a:off x="166149" y="912120"/>
            <a:ext cx="826818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Nursery and lab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pPr marL="171450" indent="-171450">
              <a:buFontTx/>
              <a:buChar char="-"/>
            </a:pP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Ulmus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 glabra 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DNA extractions and genotyping have started</a:t>
            </a:r>
          </a:p>
          <a:p>
            <a:pPr marL="171450" indent="-171450">
              <a:buFontTx/>
              <a:buChar char="-"/>
            </a:pP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Seeds of all species are being processed, and continuous cleaning of micro-propagation material</a:t>
            </a:r>
          </a:p>
          <a:p>
            <a:pPr marL="171450" indent="-171450">
              <a:buFontTx/>
              <a:buChar char="-"/>
            </a:pP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Current number of plants in ex-situ collection:</a:t>
            </a:r>
          </a:p>
          <a:p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    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Ulmus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 glabra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: 		</a:t>
            </a:r>
            <a:r>
              <a:rPr lang="en-GB" sz="1200" b="1" dirty="0">
                <a:latin typeface="Calibri" panose="020F0502020204030204" pitchFamily="34" charset="0"/>
                <a:ea typeface="Calibri" panose="020F0502020204030204" pitchFamily="34" charset="0"/>
              </a:rPr>
              <a:t>273 seedlings + &gt;1,748 cuttings, currently 5% take rate</a:t>
            </a:r>
          </a:p>
          <a:p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    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Hedlundia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 / 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Sorbus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 complex: 	</a:t>
            </a:r>
            <a:r>
              <a:rPr lang="en-GB" sz="1200" b="1" dirty="0">
                <a:latin typeface="Calibri" panose="020F0502020204030204" pitchFamily="34" charset="0"/>
                <a:ea typeface="Calibri" panose="020F0502020204030204" pitchFamily="34" charset="0"/>
              </a:rPr>
              <a:t>290 micro-prop samples (~15 produced leaves) + 1,509 cuttings, very low take rate</a:t>
            </a:r>
          </a:p>
          <a:p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    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Cicerbita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alpina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: 		</a:t>
            </a:r>
            <a:r>
              <a:rPr lang="en-GB" sz="1200" b="1" dirty="0">
                <a:latin typeface="Calibri" panose="020F0502020204030204" pitchFamily="34" charset="0"/>
                <a:ea typeface="Calibri" panose="020F0502020204030204" pitchFamily="34" charset="0"/>
              </a:rPr>
              <a:t>209 plants, Scottish + 2,900 Swiss seeds + Norwegian seed</a:t>
            </a:r>
          </a:p>
          <a:p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     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Woodsia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ilvensis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: 		</a:t>
            </a:r>
            <a:r>
              <a:rPr lang="en-GB" sz="1200" b="1" dirty="0">
                <a:latin typeface="Calibri" panose="020F0502020204030204" pitchFamily="34" charset="0"/>
                <a:ea typeface="Calibri" panose="020F0502020204030204" pitchFamily="34" charset="0"/>
              </a:rPr>
              <a:t>447 plants, gametophytes developing, new spores sown </a:t>
            </a:r>
          </a:p>
          <a:p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    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Polygonatum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verticillatum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: 	</a:t>
            </a:r>
            <a:r>
              <a:rPr lang="en-GB" sz="1200" b="1" dirty="0">
                <a:latin typeface="Calibri" panose="020F0502020204030204" pitchFamily="34" charset="0"/>
                <a:ea typeface="Calibri" panose="020F0502020204030204" pitchFamily="34" charset="0"/>
              </a:rPr>
              <a:t>822 plants, Scottish + 2,740 Swiss seeds + 20 Norwegian seed</a:t>
            </a:r>
          </a:p>
          <a:p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     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Saxifraga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hirculus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: 		</a:t>
            </a:r>
            <a:r>
              <a:rPr lang="en-GB" sz="1200" b="1" dirty="0">
                <a:latin typeface="Calibri" panose="020F0502020204030204" pitchFamily="34" charset="0"/>
                <a:ea typeface="Calibri" panose="020F0502020204030204" pitchFamily="34" charset="0"/>
              </a:rPr>
              <a:t>51 plugs, 28 seedlings</a:t>
            </a:r>
          </a:p>
          <a:p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    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Melampyrum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sylvaticum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: 		</a:t>
            </a:r>
            <a:r>
              <a:rPr lang="en-GB" sz="1200" b="1" dirty="0">
                <a:latin typeface="Calibri" panose="020F0502020204030204" pitchFamily="34" charset="0"/>
                <a:ea typeface="Calibri" panose="020F0502020204030204" pitchFamily="34" charset="0"/>
              </a:rPr>
              <a:t>3,500 plants, 460 Scottish + 860 Swiss seeds + 40 Norwegian seed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1DD608B-C470-5591-6A83-F1C9A77B2CDD}"/>
              </a:ext>
            </a:extLst>
          </p:cNvPr>
          <p:cNvSpPr txBox="1"/>
          <p:nvPr/>
        </p:nvSpPr>
        <p:spPr>
          <a:xfrm flipH="1">
            <a:off x="9961870" y="262933"/>
            <a:ext cx="2223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Prepared by Dr Aline Finger, afinger@rbge.org.uk</a:t>
            </a:r>
          </a:p>
        </p:txBody>
      </p:sp>
      <p:pic>
        <p:nvPicPr>
          <p:cNvPr id="1032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1FBA24C-BC6B-9938-A9B1-C50457D97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881" y="6033725"/>
            <a:ext cx="1071554" cy="82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2EC04D-90BE-69EF-23EA-0FCA64C7E956}"/>
              </a:ext>
            </a:extLst>
          </p:cNvPr>
          <p:cNvCxnSpPr/>
          <p:nvPr/>
        </p:nvCxnSpPr>
        <p:spPr>
          <a:xfrm>
            <a:off x="-6493" y="6025007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7A8A0DA-F832-F5B5-20F7-A57702A85923}"/>
              </a:ext>
            </a:extLst>
          </p:cNvPr>
          <p:cNvSpPr txBox="1"/>
          <p:nvPr/>
        </p:nvSpPr>
        <p:spPr>
          <a:xfrm>
            <a:off x="8446213" y="1017988"/>
            <a:ext cx="3680235" cy="400110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Crossed </a:t>
            </a:r>
            <a:r>
              <a:rPr lang="en-GB" sz="1000" i="1" dirty="0"/>
              <a:t>Woodsia </a:t>
            </a:r>
            <a:r>
              <a:rPr lang="en-GB" sz="1000" i="1" dirty="0" err="1"/>
              <a:t>ilvensis</a:t>
            </a:r>
            <a:r>
              <a:rPr lang="en-GB" sz="1000" i="1" dirty="0"/>
              <a:t> </a:t>
            </a:r>
            <a:r>
              <a:rPr lang="en-GB" sz="1000" dirty="0"/>
              <a:t>gametophytes are continuing to grow well, producing large numbers of healthy sporophytes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A6E668-BED2-D0A6-63AD-70B5C64060C0}"/>
              </a:ext>
            </a:extLst>
          </p:cNvPr>
          <p:cNvSpPr txBox="1"/>
          <p:nvPr/>
        </p:nvSpPr>
        <p:spPr>
          <a:xfrm>
            <a:off x="77744" y="3027565"/>
            <a:ext cx="2203244" cy="400110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Euan Bowditch doing lab work for </a:t>
            </a:r>
            <a:r>
              <a:rPr lang="en-GB" sz="1000" i="1" dirty="0" err="1"/>
              <a:t>Ulmus</a:t>
            </a:r>
            <a:r>
              <a:rPr lang="en-GB" sz="1000" i="1" dirty="0"/>
              <a:t> glabra </a:t>
            </a:r>
            <a:r>
              <a:rPr lang="en-GB" sz="1000" dirty="0"/>
              <a:t>genetic analysis</a:t>
            </a:r>
            <a:endParaRPr lang="en-GB" sz="10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36DD4C-17EB-137A-2EAF-6A6D929366D3}"/>
              </a:ext>
            </a:extLst>
          </p:cNvPr>
          <p:cNvSpPr txBox="1"/>
          <p:nvPr/>
        </p:nvSpPr>
        <p:spPr>
          <a:xfrm>
            <a:off x="2340213" y="3036282"/>
            <a:ext cx="2196629" cy="400110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 err="1"/>
              <a:t>Ulmus</a:t>
            </a:r>
            <a:r>
              <a:rPr lang="en-GB" sz="1000" i="1" dirty="0"/>
              <a:t> glabra </a:t>
            </a:r>
            <a:r>
              <a:rPr lang="en-GB" sz="1000" dirty="0"/>
              <a:t>continuing to growing well in root trainers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19197C-51A6-7983-9D6F-37DE60A93187}"/>
              </a:ext>
            </a:extLst>
          </p:cNvPr>
          <p:cNvSpPr txBox="1"/>
          <p:nvPr/>
        </p:nvSpPr>
        <p:spPr>
          <a:xfrm>
            <a:off x="9995168" y="0"/>
            <a:ext cx="2196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Update October 2023</a:t>
            </a:r>
          </a:p>
        </p:txBody>
      </p:sp>
      <p:pic>
        <p:nvPicPr>
          <p:cNvPr id="27" name="Picture 26" descr="A person in a greenhouse&#10;&#10;Description automatically generated">
            <a:extLst>
              <a:ext uri="{FF2B5EF4-FFF2-40B4-BE49-F238E27FC236}">
                <a16:creationId xmlns:a16="http://schemas.microsoft.com/office/drawing/2014/main" id="{479228FD-1081-71A4-7AA6-CC7EBFE704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719" y="3091048"/>
            <a:ext cx="3778683" cy="283728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3501CC-361C-088C-B0AE-21958FCA69C9}"/>
              </a:ext>
            </a:extLst>
          </p:cNvPr>
          <p:cNvSpPr txBox="1"/>
          <p:nvPr/>
        </p:nvSpPr>
        <p:spPr>
          <a:xfrm>
            <a:off x="4593570" y="3094207"/>
            <a:ext cx="3778683" cy="400110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dirty="0"/>
              <a:t>The </a:t>
            </a:r>
            <a:r>
              <a:rPr lang="en-GB" sz="1000" i="1" dirty="0"/>
              <a:t>Saxifraga </a:t>
            </a:r>
            <a:r>
              <a:rPr lang="en-GB" sz="1000" i="1" dirty="0" err="1"/>
              <a:t>hirculus</a:t>
            </a:r>
            <a:r>
              <a:rPr lang="en-GB" sz="1000" i="1" dirty="0"/>
              <a:t> </a:t>
            </a:r>
            <a:r>
              <a:rPr lang="en-GB" sz="1000" dirty="0"/>
              <a:t>‘cascade’ has been doubled in size and is now also hosting threatened mosses </a:t>
            </a:r>
          </a:p>
        </p:txBody>
      </p:sp>
    </p:spTree>
    <p:extLst>
      <p:ext uri="{BB962C8B-B14F-4D97-AF65-F5344CB8AC3E}">
        <p14:creationId xmlns:p14="http://schemas.microsoft.com/office/powerpoint/2010/main" val="2685145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ouple of people walking in a field&#10;&#10;Description automatically generated">
            <a:extLst>
              <a:ext uri="{FF2B5EF4-FFF2-40B4-BE49-F238E27FC236}">
                <a16:creationId xmlns:a16="http://schemas.microsoft.com/office/drawing/2014/main" id="{F5F6311A-2195-E803-DC24-D52B0EE3F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114" y="951308"/>
            <a:ext cx="3738684" cy="4980762"/>
          </a:xfrm>
          <a:prstGeom prst="rect">
            <a:avLst/>
          </a:prstGeom>
        </p:spPr>
      </p:pic>
      <p:pic>
        <p:nvPicPr>
          <p:cNvPr id="1027" name="Picture 1" descr="Text&#10;&#10;Description automatically generated">
            <a:extLst>
              <a:ext uri="{FF2B5EF4-FFF2-40B4-BE49-F238E27FC236}">
                <a16:creationId xmlns:a16="http://schemas.microsoft.com/office/drawing/2014/main" id="{98CA3228-81A9-90CE-83B4-D1C1463F0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70" y="6230355"/>
            <a:ext cx="1457325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32F2B97F-11A6-8BD1-3BA8-1659BBC58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8155" y="-48966"/>
            <a:ext cx="7768472" cy="100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2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Biodiversity Net Gain: </a:t>
            </a:r>
            <a:endParaRPr kumimoji="0" lang="en-GB" altLang="en-US" sz="28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20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Biodiversity as a crucible for saving Scotland’s most threatened species.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8A3F4E-32FB-E7F8-65C1-177775DE4E31}"/>
              </a:ext>
            </a:extLst>
          </p:cNvPr>
          <p:cNvCxnSpPr/>
          <p:nvPr/>
        </p:nvCxnSpPr>
        <p:spPr>
          <a:xfrm>
            <a:off x="0" y="914714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70D2E60-AA19-0CA5-3142-9E8137D672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419" y="6198906"/>
            <a:ext cx="4677943" cy="47247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1364F08-8894-3BE3-B563-64C56CFBF56A}"/>
              </a:ext>
            </a:extLst>
          </p:cNvPr>
          <p:cNvSpPr txBox="1"/>
          <p:nvPr/>
        </p:nvSpPr>
        <p:spPr>
          <a:xfrm>
            <a:off x="0" y="0"/>
            <a:ext cx="1469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altLang="en-US" sz="1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NRF 502209 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1BCAE3-A77B-A135-0071-7EBC089EE95D}"/>
              </a:ext>
            </a:extLst>
          </p:cNvPr>
          <p:cNvSpPr txBox="1"/>
          <p:nvPr/>
        </p:nvSpPr>
        <p:spPr>
          <a:xfrm flipH="1">
            <a:off x="9961870" y="262933"/>
            <a:ext cx="2223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Prepared by Dr Aline Finger, afinger@rbge.org.uk</a:t>
            </a:r>
          </a:p>
        </p:txBody>
      </p:sp>
      <p:pic>
        <p:nvPicPr>
          <p:cNvPr id="27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F9AFEEA3-5F3D-A957-D31C-64D201440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881" y="6033725"/>
            <a:ext cx="1071554" cy="82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AAB243-6717-CA14-0694-265B4043C296}"/>
              </a:ext>
            </a:extLst>
          </p:cNvPr>
          <p:cNvSpPr txBox="1"/>
          <p:nvPr/>
        </p:nvSpPr>
        <p:spPr>
          <a:xfrm>
            <a:off x="308893" y="1016415"/>
            <a:ext cx="7261626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latin typeface="Calibri" panose="020F0502020204030204" pitchFamily="34" charset="0"/>
                <a:ea typeface="Calibri" panose="020F0502020204030204" pitchFamily="34" charset="0"/>
              </a:rPr>
              <a:t>Field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work:</a:t>
            </a:r>
          </a:p>
          <a:p>
            <a:endParaRPr lang="en-GB" sz="1000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Malus sylvestris 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seed collections to six locations have been undertaken to collect seed from ‘pure’ wild trees. These will be processed in the nursery and grown on for germination in spring.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EF1565-787A-B717-D2FF-674D8132368F}"/>
              </a:ext>
            </a:extLst>
          </p:cNvPr>
          <p:cNvSpPr txBox="1"/>
          <p:nvPr/>
        </p:nvSpPr>
        <p:spPr>
          <a:xfrm>
            <a:off x="8269114" y="958373"/>
            <a:ext cx="3738684" cy="276999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Collecting </a:t>
            </a:r>
            <a:r>
              <a:rPr lang="en-GB" sz="1200" i="1" dirty="0"/>
              <a:t>Malus sylvestris </a:t>
            </a:r>
            <a:r>
              <a:rPr lang="en-GB" sz="1200" dirty="0"/>
              <a:t>seed at Glen Falloch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2EC04D-90BE-69EF-23EA-0FCA64C7E956}"/>
              </a:ext>
            </a:extLst>
          </p:cNvPr>
          <p:cNvCxnSpPr/>
          <p:nvPr/>
        </p:nvCxnSpPr>
        <p:spPr>
          <a:xfrm>
            <a:off x="0" y="6025007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AutoShape 2">
            <a:extLst>
              <a:ext uri="{FF2B5EF4-FFF2-40B4-BE49-F238E27FC236}">
                <a16:creationId xmlns:a16="http://schemas.microsoft.com/office/drawing/2014/main" id="{BC9BA402-EEB3-528B-4D95-60906F6817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204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67BB9F-BF83-F10A-5DAB-7CA6DD560CBE}"/>
              </a:ext>
            </a:extLst>
          </p:cNvPr>
          <p:cNvSpPr txBox="1"/>
          <p:nvPr/>
        </p:nvSpPr>
        <p:spPr>
          <a:xfrm>
            <a:off x="9995168" y="0"/>
            <a:ext cx="2196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Update October 2023</a:t>
            </a:r>
          </a:p>
        </p:txBody>
      </p:sp>
      <p:pic>
        <p:nvPicPr>
          <p:cNvPr id="10" name="Picture 9" descr="A hand holding a knife and a slice of apple&#10;&#10;Description automatically generated">
            <a:extLst>
              <a:ext uri="{FF2B5EF4-FFF2-40B4-BE49-F238E27FC236}">
                <a16:creationId xmlns:a16="http://schemas.microsoft.com/office/drawing/2014/main" id="{F18430C9-CC46-D003-E377-E175E95008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48" y="1998117"/>
            <a:ext cx="2589719" cy="3448979"/>
          </a:xfrm>
          <a:prstGeom prst="rect">
            <a:avLst/>
          </a:prstGeom>
        </p:spPr>
      </p:pic>
      <p:pic>
        <p:nvPicPr>
          <p:cNvPr id="18" name="Picture 17" descr="A bag of apples on the ground&#10;&#10;Description automatically generated">
            <a:extLst>
              <a:ext uri="{FF2B5EF4-FFF2-40B4-BE49-F238E27FC236}">
                <a16:creationId xmlns:a16="http://schemas.microsoft.com/office/drawing/2014/main" id="{B92AD092-7D9C-2D2E-08F5-4E83A7996F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429" y="1998116"/>
            <a:ext cx="2589715" cy="34489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07716FE-7C54-DF6B-1F43-C5D4CC2DAA78}"/>
              </a:ext>
            </a:extLst>
          </p:cNvPr>
          <p:cNvSpPr txBox="1"/>
          <p:nvPr/>
        </p:nvSpPr>
        <p:spPr>
          <a:xfrm>
            <a:off x="153346" y="1998116"/>
            <a:ext cx="2596821" cy="461665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/>
              <a:t>Malus sylvestris</a:t>
            </a:r>
            <a:r>
              <a:rPr lang="en-GB" sz="1200" dirty="0"/>
              <a:t> apple cut open revealing viable looking seed</a:t>
            </a:r>
          </a:p>
        </p:txBody>
      </p:sp>
      <p:pic>
        <p:nvPicPr>
          <p:cNvPr id="23" name="Picture 22" descr="A person carrying a bag on his shoulder&#10;&#10;Description automatically generated">
            <a:extLst>
              <a:ext uri="{FF2B5EF4-FFF2-40B4-BE49-F238E27FC236}">
                <a16:creationId xmlns:a16="http://schemas.microsoft.com/office/drawing/2014/main" id="{BF1BBF8F-D3F0-356B-816C-B1812CE31E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210" y="1998116"/>
            <a:ext cx="2589712" cy="344897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63E2FF3-7C69-606A-B16D-7DA187DDB648}"/>
              </a:ext>
            </a:extLst>
          </p:cNvPr>
          <p:cNvSpPr txBox="1"/>
          <p:nvPr/>
        </p:nvSpPr>
        <p:spPr>
          <a:xfrm>
            <a:off x="2830875" y="1998115"/>
            <a:ext cx="2596821" cy="461665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/>
              <a:t>Malus sylvestris</a:t>
            </a:r>
            <a:r>
              <a:rPr lang="en-GB" sz="1200" dirty="0"/>
              <a:t> producing large amounts of fruit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26A4DFF-3191-1240-DE13-E0B219CA239F}"/>
              </a:ext>
            </a:extLst>
          </p:cNvPr>
          <p:cNvSpPr txBox="1"/>
          <p:nvPr/>
        </p:nvSpPr>
        <p:spPr>
          <a:xfrm>
            <a:off x="5506659" y="1998115"/>
            <a:ext cx="2603562" cy="461665"/>
          </a:xfrm>
          <a:prstGeom prst="rect">
            <a:avLst/>
          </a:prstGeom>
          <a:solidFill>
            <a:srgbClr val="E2F0D9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Volunteer Partick helping to carry collected apples back to RBGE</a:t>
            </a:r>
          </a:p>
        </p:txBody>
      </p:sp>
    </p:spTree>
    <p:extLst>
      <p:ext uri="{BB962C8B-B14F-4D97-AF65-F5344CB8AC3E}">
        <p14:creationId xmlns:p14="http://schemas.microsoft.com/office/powerpoint/2010/main" val="37605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2D2336ED-EB4A-6AB4-C3F6-611A0D3DC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4781" y="2454093"/>
            <a:ext cx="2874485" cy="33733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64F88C8-8D0B-31E7-0F03-966647F40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1888" y="2444237"/>
            <a:ext cx="2922893" cy="337332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216CC9C-F55C-C7DD-A19A-75F1DF15C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5264" y="2442217"/>
            <a:ext cx="2922893" cy="338466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AE87AA1-F1C7-5815-1E57-64DF4EFB46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960" y="2444741"/>
            <a:ext cx="2867382" cy="3391370"/>
          </a:xfrm>
          <a:prstGeom prst="rect">
            <a:avLst/>
          </a:prstGeom>
        </p:spPr>
      </p:pic>
      <p:pic>
        <p:nvPicPr>
          <p:cNvPr id="1027" name="Picture 1" descr="Text&#10;&#10;Description automatically generated">
            <a:extLst>
              <a:ext uri="{FF2B5EF4-FFF2-40B4-BE49-F238E27FC236}">
                <a16:creationId xmlns:a16="http://schemas.microsoft.com/office/drawing/2014/main" id="{98CA3228-81A9-90CE-83B4-D1C1463F0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70" y="6230355"/>
            <a:ext cx="1457325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32F2B97F-11A6-8BD1-3BA8-1659BBC58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8155" y="-48966"/>
            <a:ext cx="7768472" cy="100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65438" algn="ctr"/>
                <a:tab pos="57308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11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GB" altLang="en-US" sz="8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2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Biodiversity Net Gain: </a:t>
            </a:r>
            <a:endParaRPr kumimoji="0" lang="en-GB" altLang="en-US" sz="28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en-GB" altLang="en-US" sz="20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Biodiversity as a crucible for saving Scotland’s most threatened species.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8A3F4E-32FB-E7F8-65C1-177775DE4E31}"/>
              </a:ext>
            </a:extLst>
          </p:cNvPr>
          <p:cNvCxnSpPr/>
          <p:nvPr/>
        </p:nvCxnSpPr>
        <p:spPr>
          <a:xfrm>
            <a:off x="0" y="914714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70D2E60-AA19-0CA5-3142-9E8137D672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419" y="6198906"/>
            <a:ext cx="4677943" cy="472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F50280-B291-F417-DD7F-DD21C4144984}"/>
              </a:ext>
            </a:extLst>
          </p:cNvPr>
          <p:cNvSpPr txBox="1"/>
          <p:nvPr/>
        </p:nvSpPr>
        <p:spPr>
          <a:xfrm>
            <a:off x="0" y="0"/>
            <a:ext cx="14696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altLang="en-US" sz="1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NRF 502209 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558900-ECFA-2F52-F70F-96FE5EE80ECF}"/>
              </a:ext>
            </a:extLst>
          </p:cNvPr>
          <p:cNvSpPr txBox="1"/>
          <p:nvPr/>
        </p:nvSpPr>
        <p:spPr>
          <a:xfrm>
            <a:off x="56100" y="993615"/>
            <a:ext cx="74921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Communication, press and publications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  <a:endParaRPr lang="en-GB" sz="1200" dirty="0"/>
          </a:p>
          <a:p>
            <a:pPr marL="171450" indent="-171450">
              <a:buFontTx/>
              <a:buChar char="-"/>
            </a:pPr>
            <a:r>
              <a:rPr lang="en-GB" sz="1200" dirty="0"/>
              <a:t>We continued to create weekly social media posts.</a:t>
            </a:r>
          </a:p>
          <a:p>
            <a:pPr marL="171450" indent="-171450">
              <a:buFontTx/>
              <a:buChar char="-"/>
            </a:pPr>
            <a:r>
              <a:rPr lang="en-GB" sz="1200" dirty="0"/>
              <a:t>New Botanic Stories blogs available (</a:t>
            </a:r>
            <a:r>
              <a:rPr lang="en-GB" sz="1200" dirty="0">
                <a:hlinkClick r:id="rId8"/>
              </a:rPr>
              <a:t>https://stories.rbge.org.uk/archives/category/science/scottish-plant-recovery</a:t>
            </a:r>
            <a:r>
              <a:rPr lang="en-GB" sz="1200" dirty="0"/>
              <a:t>) </a:t>
            </a:r>
          </a:p>
          <a:p>
            <a:r>
              <a:rPr lang="en-GB" sz="1200" dirty="0"/>
              <a:t>              </a:t>
            </a:r>
            <a:r>
              <a:rPr lang="en-GB" sz="1200" i="1" dirty="0" err="1"/>
              <a:t>Ulmus</a:t>
            </a:r>
            <a:r>
              <a:rPr lang="en-GB" sz="1200" i="1" dirty="0"/>
              <a:t> glabra: </a:t>
            </a:r>
            <a:r>
              <a:rPr lang="en-GB" sz="1200" i="1" dirty="0">
                <a:hlinkClick r:id="rId9"/>
              </a:rPr>
              <a:t>https://stories.rbge.org.uk/archives/37831</a:t>
            </a:r>
            <a:r>
              <a:rPr lang="en-GB" sz="1200" i="1" dirty="0"/>
              <a:t> </a:t>
            </a:r>
            <a:endParaRPr lang="en-GB" sz="1200" dirty="0"/>
          </a:p>
          <a:p>
            <a:r>
              <a:rPr lang="en-GB" sz="1200" dirty="0"/>
              <a:t>              </a:t>
            </a:r>
            <a:r>
              <a:rPr lang="en-GB" sz="1200" i="1" dirty="0"/>
              <a:t>Malus sylvestris:</a:t>
            </a:r>
            <a:r>
              <a:rPr lang="en-GB" sz="1200" dirty="0"/>
              <a:t> </a:t>
            </a:r>
            <a:r>
              <a:rPr lang="en-GB" sz="1200" dirty="0">
                <a:hlinkClick r:id="rId10"/>
              </a:rPr>
              <a:t>https://stories.rbge.org.uk/archives/37839</a:t>
            </a:r>
            <a:r>
              <a:rPr lang="en-GB" sz="1200" dirty="0"/>
              <a:t> </a:t>
            </a:r>
          </a:p>
          <a:p>
            <a:r>
              <a:rPr lang="en-GB" sz="1200" dirty="0"/>
              <a:t>              Foreign seed collections: </a:t>
            </a:r>
            <a:r>
              <a:rPr lang="en-GB" sz="1200" dirty="0">
                <a:hlinkClick r:id="rId11"/>
              </a:rPr>
              <a:t>https://stories.rbge.org.uk/archives/37930</a:t>
            </a:r>
            <a:r>
              <a:rPr lang="en-GB" sz="12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9E165E-CB49-2F1B-56F1-16E6F06E0189}"/>
              </a:ext>
            </a:extLst>
          </p:cNvPr>
          <p:cNvSpPr txBox="1"/>
          <p:nvPr/>
        </p:nvSpPr>
        <p:spPr>
          <a:xfrm>
            <a:off x="7671460" y="989392"/>
            <a:ext cx="44644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Plans for </a:t>
            </a:r>
            <a:r>
              <a:rPr lang="en-GB" sz="1200" b="1" dirty="0">
                <a:latin typeface="Calibri" panose="020F0502020204030204" pitchFamily="34" charset="0"/>
                <a:ea typeface="Calibri" panose="020F0502020204030204" pitchFamily="34" charset="0"/>
              </a:rPr>
              <a:t>November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2023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pPr marL="171450" indent="-171450">
              <a:buFontTx/>
              <a:buChar char="-"/>
            </a:pP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Continue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propagation, weeding, maintenance of existing plants</a:t>
            </a:r>
          </a:p>
          <a:p>
            <a:pPr marL="171450" indent="-171450">
              <a:buFontTx/>
              <a:buChar char="-"/>
            </a:pP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Continue DNA extractions for </a:t>
            </a:r>
            <a:r>
              <a:rPr lang="en-GB" sz="1200" i="1" dirty="0" err="1">
                <a:latin typeface="Calibri" panose="020F0502020204030204" pitchFamily="34" charset="0"/>
                <a:ea typeface="Calibri" panose="020F0502020204030204" pitchFamily="34" charset="0"/>
              </a:rPr>
              <a:t>Ulmus</a:t>
            </a:r>
            <a:r>
              <a:rPr lang="en-GB" sz="1200" i="1" dirty="0">
                <a:latin typeface="Calibri" panose="020F0502020204030204" pitchFamily="34" charset="0"/>
                <a:ea typeface="Calibri" panose="020F0502020204030204" pitchFamily="34" charset="0"/>
              </a:rPr>
              <a:t> glabra </a:t>
            </a:r>
          </a:p>
          <a:p>
            <a:pPr marL="171450" indent="-171450">
              <a:buFontTx/>
              <a:buChar char="-"/>
            </a:pP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Work on project specific webpage</a:t>
            </a:r>
          </a:p>
          <a:p>
            <a:pPr marL="171450" indent="-171450">
              <a:buFontTx/>
              <a:buChar char="-"/>
            </a:pP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</a:rPr>
              <a:t>Continue to process and store all seed collected from all species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177908-6038-6964-5DF4-D785AF12B79D}"/>
              </a:ext>
            </a:extLst>
          </p:cNvPr>
          <p:cNvSpPr txBox="1"/>
          <p:nvPr/>
        </p:nvSpPr>
        <p:spPr>
          <a:xfrm flipH="1">
            <a:off x="9961870" y="262933"/>
            <a:ext cx="22233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Prepared by Dr Aline Finger, afinger@rbge.org.uk</a:t>
            </a:r>
          </a:p>
        </p:txBody>
      </p:sp>
      <p:pic>
        <p:nvPicPr>
          <p:cNvPr id="2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F12825CE-6E77-CEA1-326F-FFAEA5065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881" y="6033725"/>
            <a:ext cx="1071554" cy="82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2EC04D-90BE-69EF-23EA-0FCA64C7E956}"/>
              </a:ext>
            </a:extLst>
          </p:cNvPr>
          <p:cNvCxnSpPr/>
          <p:nvPr/>
        </p:nvCxnSpPr>
        <p:spPr>
          <a:xfrm>
            <a:off x="0" y="6025007"/>
            <a:ext cx="12192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30" name="Rectangle 1029">
            <a:extLst>
              <a:ext uri="{FF2B5EF4-FFF2-40B4-BE49-F238E27FC236}">
                <a16:creationId xmlns:a16="http://schemas.microsoft.com/office/drawing/2014/main" id="{2218677A-443C-838A-DFFE-75656566C77E}"/>
              </a:ext>
            </a:extLst>
          </p:cNvPr>
          <p:cNvSpPr/>
          <p:nvPr/>
        </p:nvSpPr>
        <p:spPr>
          <a:xfrm>
            <a:off x="172192" y="2326276"/>
            <a:ext cx="11762509" cy="350984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 w="38100">
                <a:solidFill>
                  <a:sysClr val="windowText" lastClr="000000"/>
                </a:solidFill>
              </a:ln>
              <a:noFill/>
            </a:endParaRPr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1923EEAF-E55A-15BB-A9F4-69E0619F3F32}"/>
              </a:ext>
            </a:extLst>
          </p:cNvPr>
          <p:cNvSpPr txBox="1"/>
          <p:nvPr/>
        </p:nvSpPr>
        <p:spPr>
          <a:xfrm>
            <a:off x="172193" y="2332214"/>
            <a:ext cx="11762508" cy="276999"/>
          </a:xfrm>
          <a:prstGeom prst="rect">
            <a:avLst/>
          </a:prstGeom>
          <a:solidFill>
            <a:srgbClr val="E2F0D9">
              <a:alpha val="69804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Some of our latest social media posts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5A7C39-A974-8B0B-90F9-0A961C26B2D9}"/>
              </a:ext>
            </a:extLst>
          </p:cNvPr>
          <p:cNvSpPr txBox="1"/>
          <p:nvPr/>
        </p:nvSpPr>
        <p:spPr>
          <a:xfrm>
            <a:off x="9995168" y="0"/>
            <a:ext cx="2196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Update October 2023</a:t>
            </a:r>
          </a:p>
        </p:txBody>
      </p:sp>
    </p:spTree>
    <p:extLst>
      <p:ext uri="{BB962C8B-B14F-4D97-AF65-F5344CB8AC3E}">
        <p14:creationId xmlns:p14="http://schemas.microsoft.com/office/powerpoint/2010/main" val="24080577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239AC23ECA524F974EB3F0E400717F" ma:contentTypeVersion="15" ma:contentTypeDescription="Create a new document." ma:contentTypeScope="" ma:versionID="efe65aabae085efe3e431a29e6559180">
  <xsd:schema xmlns:xsd="http://www.w3.org/2001/XMLSchema" xmlns:xs="http://www.w3.org/2001/XMLSchema" xmlns:p="http://schemas.microsoft.com/office/2006/metadata/properties" xmlns:ns2="6bfdf04c-8f91-4a8b-bb21-8e5b2642aa60" xmlns:ns3="00cd9a54-b2bb-4946-8366-88bc03a09152" targetNamespace="http://schemas.microsoft.com/office/2006/metadata/properties" ma:root="true" ma:fieldsID="15a88a8668783b61eae84e7d9617768d" ns2:_="" ns3:_="">
    <xsd:import namespace="6bfdf04c-8f91-4a8b-bb21-8e5b2642aa60"/>
    <xsd:import namespace="00cd9a54-b2bb-4946-8366-88bc03a091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fdf04c-8f91-4a8b-bb21-8e5b2642aa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1267f0c9-26c2-43b0-88a9-7851c51938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cd9a54-b2bb-4946-8366-88bc03a09152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a7b4a9d3-9921-47e4-be40-c7cd60dd3578}" ma:internalName="TaxCatchAll" ma:showField="CatchAllData" ma:web="00cd9a54-b2bb-4946-8366-88bc03a091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0cd9a54-b2bb-4946-8366-88bc03a09152" xsi:nil="true"/>
    <lcf76f155ced4ddcb4097134ff3c332f xmlns="6bfdf04c-8f91-4a8b-bb21-8e5b2642aa6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2E1F6D-E94B-4F18-970E-B77EFC5A21EE}"/>
</file>

<file path=customXml/itemProps2.xml><?xml version="1.0" encoding="utf-8"?>
<ds:datastoreItem xmlns:ds="http://schemas.openxmlformats.org/officeDocument/2006/customXml" ds:itemID="{798A18AB-3FCB-4003-883C-9A4A994A78C4}"/>
</file>

<file path=customXml/itemProps3.xml><?xml version="1.0" encoding="utf-8"?>
<ds:datastoreItem xmlns:ds="http://schemas.openxmlformats.org/officeDocument/2006/customXml" ds:itemID="{30605C31-46B8-450F-947A-7ACEA01FDC9A}"/>
</file>

<file path=docProps/app.xml><?xml version="1.0" encoding="utf-8"?>
<Properties xmlns="http://schemas.openxmlformats.org/officeDocument/2006/extended-properties" xmlns:vt="http://schemas.openxmlformats.org/officeDocument/2006/docPropsVTypes">
  <TotalTime>92757</TotalTime>
  <Words>674</Words>
  <Application>Microsoft Office PowerPoint</Application>
  <PresentationFormat>Widescreen</PresentationFormat>
  <Paragraphs>68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Martine Borge</dc:creator>
  <cp:lastModifiedBy>Aline Finger</cp:lastModifiedBy>
  <cp:revision>49</cp:revision>
  <dcterms:created xsi:type="dcterms:W3CDTF">2023-03-31T13:22:25Z</dcterms:created>
  <dcterms:modified xsi:type="dcterms:W3CDTF">2023-11-23T15:17:44Z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0x010100BD239AC23ECA524F974EB3F0E400717F</vt:lpwstr>
  </property>
</Properties>
</file>